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1.xml" ContentType="application/vnd.openxmlformats-officedocument.drawingml.diagramLayout+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5"/>
  </p:sldMasterIdLst>
  <p:sldIdLst>
    <p:sldId id="256" r:id="rId6"/>
    <p:sldId id="257" r:id="rId7"/>
    <p:sldId id="258" r:id="rId8"/>
    <p:sldId id="266" r:id="rId9"/>
    <p:sldId id="267" r:id="rId10"/>
    <p:sldId id="268" r:id="rId11"/>
    <p:sldId id="269" r:id="rId12"/>
    <p:sldId id="259" r:id="rId13"/>
    <p:sldId id="260" r:id="rId14"/>
    <p:sldId id="270" r:id="rId15"/>
    <p:sldId id="271" r:id="rId16"/>
    <p:sldId id="261" r:id="rId17"/>
    <p:sldId id="272" r:id="rId18"/>
    <p:sldId id="262" r:id="rId19"/>
    <p:sldId id="263" r:id="rId20"/>
    <p:sldId id="273" r:id="rId21"/>
    <p:sldId id="264" r:id="rId22"/>
    <p:sldId id="265" r:id="rId23"/>
    <p:sldId id="274" r:id="rId24"/>
    <p:sldId id="275" r:id="rId25"/>
    <p:sldId id="276" r:id="rId26"/>
    <p:sldId id="277"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107" charset="0"/>
        <a:ea typeface="ＭＳ Ｐゴシック" pitchFamily="-107" charset="-128"/>
        <a:cs typeface="+mn-cs"/>
      </a:defRPr>
    </a:lvl1pPr>
    <a:lvl2pPr marL="457200" algn="l" rtl="0" eaLnBrk="0" fontAlgn="base" hangingPunct="0">
      <a:spcBef>
        <a:spcPct val="0"/>
      </a:spcBef>
      <a:spcAft>
        <a:spcPct val="0"/>
      </a:spcAft>
      <a:defRPr kern="1200">
        <a:solidFill>
          <a:schemeClr val="tx1"/>
        </a:solidFill>
        <a:latin typeface="Tahoma" pitchFamily="-107" charset="0"/>
        <a:ea typeface="ＭＳ Ｐゴシック" pitchFamily="-107" charset="-128"/>
        <a:cs typeface="+mn-cs"/>
      </a:defRPr>
    </a:lvl2pPr>
    <a:lvl3pPr marL="914400" algn="l" rtl="0" eaLnBrk="0" fontAlgn="base" hangingPunct="0">
      <a:spcBef>
        <a:spcPct val="0"/>
      </a:spcBef>
      <a:spcAft>
        <a:spcPct val="0"/>
      </a:spcAft>
      <a:defRPr kern="1200">
        <a:solidFill>
          <a:schemeClr val="tx1"/>
        </a:solidFill>
        <a:latin typeface="Tahoma" pitchFamily="-107" charset="0"/>
        <a:ea typeface="ＭＳ Ｐゴシック" pitchFamily="-107" charset="-128"/>
        <a:cs typeface="+mn-cs"/>
      </a:defRPr>
    </a:lvl3pPr>
    <a:lvl4pPr marL="1371600" algn="l" rtl="0" eaLnBrk="0" fontAlgn="base" hangingPunct="0">
      <a:spcBef>
        <a:spcPct val="0"/>
      </a:spcBef>
      <a:spcAft>
        <a:spcPct val="0"/>
      </a:spcAft>
      <a:defRPr kern="1200">
        <a:solidFill>
          <a:schemeClr val="tx1"/>
        </a:solidFill>
        <a:latin typeface="Tahoma" pitchFamily="-107" charset="0"/>
        <a:ea typeface="ＭＳ Ｐゴシック" pitchFamily="-107" charset="-128"/>
        <a:cs typeface="+mn-cs"/>
      </a:defRPr>
    </a:lvl4pPr>
    <a:lvl5pPr marL="1828800" algn="l" rtl="0" eaLnBrk="0" fontAlgn="base" hangingPunct="0">
      <a:spcBef>
        <a:spcPct val="0"/>
      </a:spcBef>
      <a:spcAft>
        <a:spcPct val="0"/>
      </a:spcAft>
      <a:defRPr kern="1200">
        <a:solidFill>
          <a:schemeClr val="tx1"/>
        </a:solidFill>
        <a:latin typeface="Tahoma" pitchFamily="-107" charset="0"/>
        <a:ea typeface="ＭＳ Ｐゴシック" pitchFamily="-107" charset="-128"/>
        <a:cs typeface="+mn-cs"/>
      </a:defRPr>
    </a:lvl5pPr>
    <a:lvl6pPr marL="2286000" algn="l" defTabSz="914400" rtl="0" eaLnBrk="1" latinLnBrk="0" hangingPunct="1">
      <a:defRPr kern="1200">
        <a:solidFill>
          <a:schemeClr val="tx1"/>
        </a:solidFill>
        <a:latin typeface="Tahoma" pitchFamily="-107" charset="0"/>
        <a:ea typeface="ＭＳ Ｐゴシック" pitchFamily="-107" charset="-128"/>
        <a:cs typeface="+mn-cs"/>
      </a:defRPr>
    </a:lvl6pPr>
    <a:lvl7pPr marL="2743200" algn="l" defTabSz="914400" rtl="0" eaLnBrk="1" latinLnBrk="0" hangingPunct="1">
      <a:defRPr kern="1200">
        <a:solidFill>
          <a:schemeClr val="tx1"/>
        </a:solidFill>
        <a:latin typeface="Tahoma" pitchFamily="-107" charset="0"/>
        <a:ea typeface="ＭＳ Ｐゴシック" pitchFamily="-107" charset="-128"/>
        <a:cs typeface="+mn-cs"/>
      </a:defRPr>
    </a:lvl7pPr>
    <a:lvl8pPr marL="3200400" algn="l" defTabSz="914400" rtl="0" eaLnBrk="1" latinLnBrk="0" hangingPunct="1">
      <a:defRPr kern="1200">
        <a:solidFill>
          <a:schemeClr val="tx1"/>
        </a:solidFill>
        <a:latin typeface="Tahoma" pitchFamily="-107" charset="0"/>
        <a:ea typeface="ＭＳ Ｐゴシック" pitchFamily="-107" charset="-128"/>
        <a:cs typeface="+mn-cs"/>
      </a:defRPr>
    </a:lvl8pPr>
    <a:lvl9pPr marL="3657600" algn="l" defTabSz="914400" rtl="0" eaLnBrk="1" latinLnBrk="0" hangingPunct="1">
      <a:defRPr kern="1200">
        <a:solidFill>
          <a:schemeClr val="tx1"/>
        </a:solidFill>
        <a:latin typeface="Tahoma" pitchFamily="-107" charset="0"/>
        <a:ea typeface="ＭＳ Ｐゴシック" pitchFamily="-107"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3333FF"/>
    <a:srgbClr val="FF3300"/>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2634" y="-82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D13318-1D4B-4EFD-B81E-57F8906671F4}" type="doc">
      <dgm:prSet loTypeId="urn:microsoft.com/office/officeart/2005/8/layout/hProcess9" loCatId="process" qsTypeId="urn:microsoft.com/office/officeart/2005/8/quickstyle/simple1" qsCatId="simple" csTypeId="urn:microsoft.com/office/officeart/2005/8/colors/accent1_2" csCatId="accent1" phldr="1"/>
      <dgm:spPr/>
    </dgm:pt>
    <dgm:pt modelId="{FBBA8D53-9889-4B98-80E8-C838C7FC5FDD}">
      <dgm:prSet phldrT="[Text]"/>
      <dgm:spPr/>
      <dgm:t>
        <a:bodyPr/>
        <a:lstStyle/>
        <a:p>
          <a:r>
            <a:rPr lang="en-US" dirty="0" smtClean="0"/>
            <a:t>Circle the task at hand</a:t>
          </a:r>
        </a:p>
        <a:p>
          <a:r>
            <a:rPr lang="en-US" dirty="0" smtClean="0"/>
            <a:t> (analyze, assess, compare, etc.)</a:t>
          </a:r>
          <a:endParaRPr lang="en-US" dirty="0"/>
        </a:p>
      </dgm:t>
    </dgm:pt>
    <dgm:pt modelId="{32678F3E-D1C5-4711-802E-20ED3AED9E98}" type="parTrans" cxnId="{52289A12-5385-453E-A89B-AC221F4EF826}">
      <dgm:prSet/>
      <dgm:spPr/>
      <dgm:t>
        <a:bodyPr/>
        <a:lstStyle/>
        <a:p>
          <a:endParaRPr lang="en-US"/>
        </a:p>
      </dgm:t>
    </dgm:pt>
    <dgm:pt modelId="{1D8D7FD7-3DBA-41C5-A1D0-4DC78DFB5767}" type="sibTrans" cxnId="{52289A12-5385-453E-A89B-AC221F4EF826}">
      <dgm:prSet/>
      <dgm:spPr/>
      <dgm:t>
        <a:bodyPr/>
        <a:lstStyle/>
        <a:p>
          <a:endParaRPr lang="en-US"/>
        </a:p>
      </dgm:t>
    </dgm:pt>
    <dgm:pt modelId="{F0B3B199-D45F-44CD-A002-E0E01D0F64A3}">
      <dgm:prSet phldrT="[Text]"/>
      <dgm:spPr/>
      <dgm:t>
        <a:bodyPr/>
        <a:lstStyle/>
        <a:p>
          <a:r>
            <a:rPr lang="en-US" dirty="0" smtClean="0"/>
            <a:t>Underline the historical subject/content</a:t>
          </a:r>
          <a:endParaRPr lang="en-US" dirty="0"/>
        </a:p>
      </dgm:t>
    </dgm:pt>
    <dgm:pt modelId="{7CB41971-5301-490B-8D28-F39E8C2818B7}" type="parTrans" cxnId="{308FD67B-1624-46EA-8690-FC4CBAB1A6B3}">
      <dgm:prSet/>
      <dgm:spPr/>
      <dgm:t>
        <a:bodyPr/>
        <a:lstStyle/>
        <a:p>
          <a:endParaRPr lang="en-US"/>
        </a:p>
      </dgm:t>
    </dgm:pt>
    <dgm:pt modelId="{5384C774-C592-4107-AAD0-10887BDEEBA5}" type="sibTrans" cxnId="{308FD67B-1624-46EA-8690-FC4CBAB1A6B3}">
      <dgm:prSet/>
      <dgm:spPr/>
      <dgm:t>
        <a:bodyPr/>
        <a:lstStyle/>
        <a:p>
          <a:endParaRPr lang="en-US"/>
        </a:p>
      </dgm:t>
    </dgm:pt>
    <dgm:pt modelId="{1FD12C4B-4A7B-408F-8127-718605D655BD}">
      <dgm:prSet phldrT="[Text]"/>
      <dgm:spPr/>
      <dgm:t>
        <a:bodyPr/>
        <a:lstStyle/>
        <a:p>
          <a:r>
            <a:rPr lang="en-US" dirty="0" smtClean="0"/>
            <a:t>Box out the time period given, or assign one</a:t>
          </a:r>
          <a:endParaRPr lang="en-US" dirty="0"/>
        </a:p>
      </dgm:t>
    </dgm:pt>
    <dgm:pt modelId="{C05457F0-D442-431D-A838-269B5653E1D1}" type="parTrans" cxnId="{01C059AE-A3C2-4E9F-9227-9EBA85930FC6}">
      <dgm:prSet/>
      <dgm:spPr/>
      <dgm:t>
        <a:bodyPr/>
        <a:lstStyle/>
        <a:p>
          <a:endParaRPr lang="en-US"/>
        </a:p>
      </dgm:t>
    </dgm:pt>
    <dgm:pt modelId="{DE2B28CA-A509-46C6-A330-438A63FE875A}" type="sibTrans" cxnId="{01C059AE-A3C2-4E9F-9227-9EBA85930FC6}">
      <dgm:prSet/>
      <dgm:spPr/>
      <dgm:t>
        <a:bodyPr/>
        <a:lstStyle/>
        <a:p>
          <a:endParaRPr lang="en-US"/>
        </a:p>
      </dgm:t>
    </dgm:pt>
    <dgm:pt modelId="{1430FC48-A0C2-4BC6-8B4C-52A470FDE63D}" type="pres">
      <dgm:prSet presAssocID="{3FD13318-1D4B-4EFD-B81E-57F8906671F4}" presName="CompostProcess" presStyleCnt="0">
        <dgm:presLayoutVars>
          <dgm:dir/>
          <dgm:resizeHandles val="exact"/>
        </dgm:presLayoutVars>
      </dgm:prSet>
      <dgm:spPr/>
    </dgm:pt>
    <dgm:pt modelId="{9D9A4892-1B82-4FC9-ABF8-400220F996CE}" type="pres">
      <dgm:prSet presAssocID="{3FD13318-1D4B-4EFD-B81E-57F8906671F4}" presName="arrow" presStyleLbl="bgShp" presStyleIdx="0" presStyleCnt="1"/>
      <dgm:spPr/>
    </dgm:pt>
    <dgm:pt modelId="{8C61BEEA-E5D7-4E1D-B165-181AF55177A6}" type="pres">
      <dgm:prSet presAssocID="{3FD13318-1D4B-4EFD-B81E-57F8906671F4}" presName="linearProcess" presStyleCnt="0"/>
      <dgm:spPr/>
    </dgm:pt>
    <dgm:pt modelId="{8D409DAF-27C5-4B98-9C91-10C854BCC279}" type="pres">
      <dgm:prSet presAssocID="{FBBA8D53-9889-4B98-80E8-C838C7FC5FDD}" presName="textNode" presStyleLbl="node1" presStyleIdx="0" presStyleCnt="3">
        <dgm:presLayoutVars>
          <dgm:bulletEnabled val="1"/>
        </dgm:presLayoutVars>
      </dgm:prSet>
      <dgm:spPr/>
      <dgm:t>
        <a:bodyPr/>
        <a:lstStyle/>
        <a:p>
          <a:endParaRPr lang="en-US"/>
        </a:p>
      </dgm:t>
    </dgm:pt>
    <dgm:pt modelId="{A81D558D-C0AD-4DF3-8610-FB3D0EDCBF9E}" type="pres">
      <dgm:prSet presAssocID="{1D8D7FD7-3DBA-41C5-A1D0-4DC78DFB5767}" presName="sibTrans" presStyleCnt="0"/>
      <dgm:spPr/>
    </dgm:pt>
    <dgm:pt modelId="{AA592651-DF04-4994-8DA6-D705545F52CC}" type="pres">
      <dgm:prSet presAssocID="{F0B3B199-D45F-44CD-A002-E0E01D0F64A3}" presName="textNode" presStyleLbl="node1" presStyleIdx="1" presStyleCnt="3">
        <dgm:presLayoutVars>
          <dgm:bulletEnabled val="1"/>
        </dgm:presLayoutVars>
      </dgm:prSet>
      <dgm:spPr/>
      <dgm:t>
        <a:bodyPr/>
        <a:lstStyle/>
        <a:p>
          <a:endParaRPr lang="en-US"/>
        </a:p>
      </dgm:t>
    </dgm:pt>
    <dgm:pt modelId="{4586BF23-DB27-4F77-BA66-01EA874C71BE}" type="pres">
      <dgm:prSet presAssocID="{5384C774-C592-4107-AAD0-10887BDEEBA5}" presName="sibTrans" presStyleCnt="0"/>
      <dgm:spPr/>
    </dgm:pt>
    <dgm:pt modelId="{814DED72-3AEB-46B3-8E4F-0A928B116F01}" type="pres">
      <dgm:prSet presAssocID="{1FD12C4B-4A7B-408F-8127-718605D655BD}" presName="textNode" presStyleLbl="node1" presStyleIdx="2" presStyleCnt="3">
        <dgm:presLayoutVars>
          <dgm:bulletEnabled val="1"/>
        </dgm:presLayoutVars>
      </dgm:prSet>
      <dgm:spPr/>
      <dgm:t>
        <a:bodyPr/>
        <a:lstStyle/>
        <a:p>
          <a:endParaRPr lang="en-US"/>
        </a:p>
      </dgm:t>
    </dgm:pt>
  </dgm:ptLst>
  <dgm:cxnLst>
    <dgm:cxn modelId="{9F166061-2FC2-46C2-AA4D-592A90B29669}" type="presOf" srcId="{F0B3B199-D45F-44CD-A002-E0E01D0F64A3}" destId="{AA592651-DF04-4994-8DA6-D705545F52CC}" srcOrd="0" destOrd="0" presId="urn:microsoft.com/office/officeart/2005/8/layout/hProcess9"/>
    <dgm:cxn modelId="{90FE923A-75BB-4471-AEC1-624C00C836C9}" type="presOf" srcId="{3FD13318-1D4B-4EFD-B81E-57F8906671F4}" destId="{1430FC48-A0C2-4BC6-8B4C-52A470FDE63D}" srcOrd="0" destOrd="0" presId="urn:microsoft.com/office/officeart/2005/8/layout/hProcess9"/>
    <dgm:cxn modelId="{01C059AE-A3C2-4E9F-9227-9EBA85930FC6}" srcId="{3FD13318-1D4B-4EFD-B81E-57F8906671F4}" destId="{1FD12C4B-4A7B-408F-8127-718605D655BD}" srcOrd="2" destOrd="0" parTransId="{C05457F0-D442-431D-A838-269B5653E1D1}" sibTransId="{DE2B28CA-A509-46C6-A330-438A63FE875A}"/>
    <dgm:cxn modelId="{308FD67B-1624-46EA-8690-FC4CBAB1A6B3}" srcId="{3FD13318-1D4B-4EFD-B81E-57F8906671F4}" destId="{F0B3B199-D45F-44CD-A002-E0E01D0F64A3}" srcOrd="1" destOrd="0" parTransId="{7CB41971-5301-490B-8D28-F39E8C2818B7}" sibTransId="{5384C774-C592-4107-AAD0-10887BDEEBA5}"/>
    <dgm:cxn modelId="{1650AC77-269F-4D36-B885-10C350F41643}" type="presOf" srcId="{FBBA8D53-9889-4B98-80E8-C838C7FC5FDD}" destId="{8D409DAF-27C5-4B98-9C91-10C854BCC279}" srcOrd="0" destOrd="0" presId="urn:microsoft.com/office/officeart/2005/8/layout/hProcess9"/>
    <dgm:cxn modelId="{52289A12-5385-453E-A89B-AC221F4EF826}" srcId="{3FD13318-1D4B-4EFD-B81E-57F8906671F4}" destId="{FBBA8D53-9889-4B98-80E8-C838C7FC5FDD}" srcOrd="0" destOrd="0" parTransId="{32678F3E-D1C5-4711-802E-20ED3AED9E98}" sibTransId="{1D8D7FD7-3DBA-41C5-A1D0-4DC78DFB5767}"/>
    <dgm:cxn modelId="{649138F0-6F2E-4066-AA73-F12B6E79961D}" type="presOf" srcId="{1FD12C4B-4A7B-408F-8127-718605D655BD}" destId="{814DED72-3AEB-46B3-8E4F-0A928B116F01}" srcOrd="0" destOrd="0" presId="urn:microsoft.com/office/officeart/2005/8/layout/hProcess9"/>
    <dgm:cxn modelId="{418121B3-2B14-4BF9-ABD3-58B8EB5A9A82}" type="presParOf" srcId="{1430FC48-A0C2-4BC6-8B4C-52A470FDE63D}" destId="{9D9A4892-1B82-4FC9-ABF8-400220F996CE}" srcOrd="0" destOrd="0" presId="urn:microsoft.com/office/officeart/2005/8/layout/hProcess9"/>
    <dgm:cxn modelId="{B9E1D06B-AD37-49E2-8407-C00D6C69192F}" type="presParOf" srcId="{1430FC48-A0C2-4BC6-8B4C-52A470FDE63D}" destId="{8C61BEEA-E5D7-4E1D-B165-181AF55177A6}" srcOrd="1" destOrd="0" presId="urn:microsoft.com/office/officeart/2005/8/layout/hProcess9"/>
    <dgm:cxn modelId="{3A11AC5D-DFAF-4A54-AE88-C6D824E5276A}" type="presParOf" srcId="{8C61BEEA-E5D7-4E1D-B165-181AF55177A6}" destId="{8D409DAF-27C5-4B98-9C91-10C854BCC279}" srcOrd="0" destOrd="0" presId="urn:microsoft.com/office/officeart/2005/8/layout/hProcess9"/>
    <dgm:cxn modelId="{4A0E35AB-7A97-4080-A413-57554150676E}" type="presParOf" srcId="{8C61BEEA-E5D7-4E1D-B165-181AF55177A6}" destId="{A81D558D-C0AD-4DF3-8610-FB3D0EDCBF9E}" srcOrd="1" destOrd="0" presId="urn:microsoft.com/office/officeart/2005/8/layout/hProcess9"/>
    <dgm:cxn modelId="{2EA086EA-1C40-48D7-9FDD-C760E8214D8D}" type="presParOf" srcId="{8C61BEEA-E5D7-4E1D-B165-181AF55177A6}" destId="{AA592651-DF04-4994-8DA6-D705545F52CC}" srcOrd="2" destOrd="0" presId="urn:microsoft.com/office/officeart/2005/8/layout/hProcess9"/>
    <dgm:cxn modelId="{0A09E0A1-E054-49DC-B519-D33FA4907083}" type="presParOf" srcId="{8C61BEEA-E5D7-4E1D-B165-181AF55177A6}" destId="{4586BF23-DB27-4F77-BA66-01EA874C71BE}" srcOrd="3" destOrd="0" presId="urn:microsoft.com/office/officeart/2005/8/layout/hProcess9"/>
    <dgm:cxn modelId="{99679953-846A-4B9F-95D3-E977428913A6}" type="presParOf" srcId="{8C61BEEA-E5D7-4E1D-B165-181AF55177A6}" destId="{814DED72-3AEB-46B3-8E4F-0A928B116F01}"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D9A4892-1B82-4FC9-ABF8-400220F996CE}">
      <dsp:nvSpPr>
        <dsp:cNvPr id="0" name=""/>
        <dsp:cNvSpPr/>
      </dsp:nvSpPr>
      <dsp:spPr>
        <a:xfrm>
          <a:off x="634364" y="0"/>
          <a:ext cx="7189470" cy="3810001"/>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409DAF-27C5-4B98-9C91-10C854BCC279}">
      <dsp:nvSpPr>
        <dsp:cNvPr id="0" name=""/>
        <dsp:cNvSpPr/>
      </dsp:nvSpPr>
      <dsp:spPr>
        <a:xfrm>
          <a:off x="286620" y="1143000"/>
          <a:ext cx="2537460" cy="15240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Circle the task at hand</a:t>
          </a:r>
        </a:p>
        <a:p>
          <a:pPr lvl="0" algn="ctr" defTabSz="844550">
            <a:lnSpc>
              <a:spcPct val="90000"/>
            </a:lnSpc>
            <a:spcBef>
              <a:spcPct val="0"/>
            </a:spcBef>
            <a:spcAft>
              <a:spcPct val="35000"/>
            </a:spcAft>
          </a:pPr>
          <a:r>
            <a:rPr lang="en-US" sz="1900" kern="1200" dirty="0" smtClean="0"/>
            <a:t> (analyze, assess, compare, etc.)</a:t>
          </a:r>
          <a:endParaRPr lang="en-US" sz="1900" kern="1200" dirty="0"/>
        </a:p>
      </dsp:txBody>
      <dsp:txXfrm>
        <a:off x="286620" y="1143000"/>
        <a:ext cx="2537460" cy="1524000"/>
      </dsp:txXfrm>
    </dsp:sp>
    <dsp:sp modelId="{AA592651-DF04-4994-8DA6-D705545F52CC}">
      <dsp:nvSpPr>
        <dsp:cNvPr id="0" name=""/>
        <dsp:cNvSpPr/>
      </dsp:nvSpPr>
      <dsp:spPr>
        <a:xfrm>
          <a:off x="2960370" y="1143000"/>
          <a:ext cx="2537460" cy="15240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Underline the historical subject/content</a:t>
          </a:r>
          <a:endParaRPr lang="en-US" sz="1900" kern="1200" dirty="0"/>
        </a:p>
      </dsp:txBody>
      <dsp:txXfrm>
        <a:off x="2960370" y="1143000"/>
        <a:ext cx="2537460" cy="1524000"/>
      </dsp:txXfrm>
    </dsp:sp>
    <dsp:sp modelId="{814DED72-3AEB-46B3-8E4F-0A928B116F01}">
      <dsp:nvSpPr>
        <dsp:cNvPr id="0" name=""/>
        <dsp:cNvSpPr/>
      </dsp:nvSpPr>
      <dsp:spPr>
        <a:xfrm>
          <a:off x="5634119" y="1143000"/>
          <a:ext cx="2537460" cy="15240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Box out the time period given, or assign one</a:t>
          </a:r>
          <a:endParaRPr lang="en-US" sz="1900" kern="1200" dirty="0"/>
        </a:p>
      </dsp:txBody>
      <dsp:txXfrm>
        <a:off x="5634119" y="1143000"/>
        <a:ext cx="2537460" cy="152400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7" name="Date Placeholder 14"/>
          <p:cNvSpPr>
            <a:spLocks noGrp="1"/>
          </p:cNvSpPr>
          <p:nvPr>
            <p:ph type="dt" sz="half" idx="10"/>
          </p:nvPr>
        </p:nvSpPr>
        <p:spPr/>
        <p:txBody>
          <a:bodyPr/>
          <a:lstStyle>
            <a:lvl1pPr>
              <a:defRPr/>
            </a:lvl1pPr>
          </a:lstStyle>
          <a:p>
            <a:pPr>
              <a:defRPr/>
            </a:pPr>
            <a:endParaRPr lang="en-US"/>
          </a:p>
        </p:txBody>
      </p:sp>
      <p:sp>
        <p:nvSpPr>
          <p:cNvPr id="8" name="Slide Number Placeholder 15"/>
          <p:cNvSpPr>
            <a:spLocks noGrp="1"/>
          </p:cNvSpPr>
          <p:nvPr>
            <p:ph type="sldNum" sz="quarter" idx="11"/>
          </p:nvPr>
        </p:nvSpPr>
        <p:spPr/>
        <p:txBody>
          <a:bodyPr/>
          <a:lstStyle>
            <a:lvl1pPr>
              <a:defRPr/>
            </a:lvl1pPr>
          </a:lstStyle>
          <a:p>
            <a:pPr>
              <a:defRPr/>
            </a:pPr>
            <a:fld id="{56E8FE54-3034-4672-B1A6-1AA93AD102D4}" type="slidenum">
              <a:rPr lang="en-US" altLang="en-US"/>
              <a:pPr>
                <a:defRPr/>
              </a:pPr>
              <a:t>‹#›</a:t>
            </a:fld>
            <a:endParaRPr lang="en-US" altLang="en-US"/>
          </a:p>
        </p:txBody>
      </p:sp>
      <p:sp>
        <p:nvSpPr>
          <p:cNvPr id="10" name="Footer Placeholder 1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12844E04-829A-487C-A1A1-2BA273D59169}"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500C1A1B-EAA0-4459-9C97-8E2068463BBC}"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p>
            <a:r>
              <a:rPr lang="en-US" smtClean="0"/>
              <a:t>Click to edit Master title style</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D14D1429-2610-4B06-B78E-2D0C8097E452}"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AFCA6D9-5FE4-4664-9D93-CB21BAE863D3}"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38F68A4C-6FD0-4631-BEC2-CB952FD3D603}"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E4D57646-E36F-4BCF-ACA3-33B2BC2B54B0}" type="slidenum">
              <a:rPr lang="en-US" altLang="en-US"/>
              <a:pPr>
                <a:defRPr/>
              </a:pPr>
              <a:t>‹#›</a:t>
            </a:fld>
            <a:endParaRPr lang="en-US" alt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Date Placeholder 6"/>
          <p:cNvSpPr>
            <a:spLocks noGrp="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A5704F1D-4FE9-4421-929E-46D21C2629E1}"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endParaRPr lang="en-US"/>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47CEEEE7-E074-46FC-AC16-99B2587D7CF0}"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7"/>
          <p:cNvSpPr>
            <a:spLocks noGrp="1"/>
          </p:cNvSpPr>
          <p:nvPr>
            <p:ph type="dt" sz="half" idx="10"/>
          </p:nvPr>
        </p:nvSpPr>
        <p:spPr/>
        <p:txBody>
          <a:bodyPr/>
          <a:lstStyle>
            <a:lvl1pPr>
              <a:defRPr/>
            </a:lvl1pPr>
          </a:lstStyle>
          <a:p>
            <a:pPr>
              <a:defRPr/>
            </a:pPr>
            <a:endParaRPr lang="en-US"/>
          </a:p>
        </p:txBody>
      </p:sp>
      <p:sp>
        <p:nvSpPr>
          <p:cNvPr id="6" name="Slide Number Placeholder 8"/>
          <p:cNvSpPr>
            <a:spLocks noGrp="1"/>
          </p:cNvSpPr>
          <p:nvPr>
            <p:ph type="sldNum" sz="quarter" idx="11"/>
          </p:nvPr>
        </p:nvSpPr>
        <p:spPr/>
        <p:txBody>
          <a:bodyPr/>
          <a:lstStyle>
            <a:lvl1pPr>
              <a:defRPr/>
            </a:lvl1pPr>
          </a:lstStyle>
          <a:p>
            <a:pPr>
              <a:defRPr/>
            </a:pPr>
            <a:fld id="{EFE9A65E-89BF-41D8-818F-2359331B01D9}" type="slidenum">
              <a:rPr lang="en-US" altLang="en-US"/>
              <a:pPr>
                <a:defRPr/>
              </a:pPr>
              <a:t>‹#›</a:t>
            </a:fld>
            <a:endParaRPr lang="en-US" alt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7"/>
          <p:cNvSpPr>
            <a:spLocks noGrp="1"/>
          </p:cNvSpPr>
          <p:nvPr>
            <p:ph type="dt" sz="half" idx="10"/>
          </p:nvPr>
        </p:nvSpPr>
        <p:spPr/>
        <p:txBody>
          <a:bodyPr/>
          <a:lstStyle>
            <a:lvl1pPr>
              <a:defRPr/>
            </a:lvl1pPr>
          </a:lstStyle>
          <a:p>
            <a:pPr>
              <a:defRPr/>
            </a:pPr>
            <a:endParaRPr lang="en-US"/>
          </a:p>
        </p:txBody>
      </p:sp>
      <p:sp>
        <p:nvSpPr>
          <p:cNvPr id="6" name="Slide Number Placeholder 8"/>
          <p:cNvSpPr>
            <a:spLocks noGrp="1"/>
          </p:cNvSpPr>
          <p:nvPr>
            <p:ph type="sldNum" sz="quarter" idx="11"/>
          </p:nvPr>
        </p:nvSpPr>
        <p:spPr/>
        <p:txBody>
          <a:bodyPr/>
          <a:lstStyle>
            <a:lvl1pPr>
              <a:defRPr/>
            </a:lvl1pPr>
          </a:lstStyle>
          <a:p>
            <a:pPr>
              <a:defRPr/>
            </a:pPr>
            <a:fld id="{57CB7BCA-435F-4D9A-B5EC-D4A2EDC81BCB}" type="slidenum">
              <a:rPr lang="en-US" altLang="en-US"/>
              <a:pPr>
                <a:defRPr/>
              </a:pPr>
              <a:t>‹#›</a:t>
            </a:fld>
            <a:endParaRPr lang="en-US" alt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latinLnBrk="0" hangingPunct="1">
              <a:defRPr kumimoji="0" sz="1600" baseline="0" smtClean="0">
                <a:solidFill>
                  <a:schemeClr val="tx2"/>
                </a:solidFill>
              </a:defRPr>
            </a:lvl1pPr>
          </a:lstStyle>
          <a:p>
            <a:pPr>
              <a:defRPr/>
            </a:pPr>
            <a:fld id="{EA0F8F6F-0229-44C5-A078-9E96D705F0D7}" type="slidenum">
              <a:rPr lang="en-US" altLang="en-US"/>
              <a:pPr>
                <a:defRPr/>
              </a:pPr>
              <a:t>‹#›</a:t>
            </a:fld>
            <a:endParaRPr lang="en-US" alt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3744" r:id="rId1"/>
    <p:sldLayoutId id="2147483738" r:id="rId2"/>
    <p:sldLayoutId id="2147483745" r:id="rId3"/>
    <p:sldLayoutId id="2147483739" r:id="rId4"/>
    <p:sldLayoutId id="2147483746" r:id="rId5"/>
    <p:sldLayoutId id="2147483740" r:id="rId6"/>
    <p:sldLayoutId id="2147483741" r:id="rId7"/>
    <p:sldLayoutId id="2147483747" r:id="rId8"/>
    <p:sldLayoutId id="2147483748" r:id="rId9"/>
    <p:sldLayoutId id="2147483742" r:id="rId10"/>
    <p:sldLayoutId id="2147483743" r:id="rId11"/>
  </p:sldLayoutIdLst>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itchFamily="18" charset="0"/>
        </a:defRPr>
      </a:lvl2pPr>
      <a:lvl3pPr algn="l" rtl="0" fontAlgn="base">
        <a:spcBef>
          <a:spcPct val="0"/>
        </a:spcBef>
        <a:spcAft>
          <a:spcPct val="0"/>
        </a:spcAft>
        <a:defRPr sz="4200">
          <a:solidFill>
            <a:srgbClr val="F9F9F9"/>
          </a:solidFill>
          <a:latin typeface="Constantia" pitchFamily="18" charset="0"/>
        </a:defRPr>
      </a:lvl3pPr>
      <a:lvl4pPr algn="l" rtl="0" fontAlgn="base">
        <a:spcBef>
          <a:spcPct val="0"/>
        </a:spcBef>
        <a:spcAft>
          <a:spcPct val="0"/>
        </a:spcAft>
        <a:defRPr sz="4200">
          <a:solidFill>
            <a:srgbClr val="F9F9F9"/>
          </a:solidFill>
          <a:latin typeface="Constantia" pitchFamily="18" charset="0"/>
        </a:defRPr>
      </a:lvl4pPr>
      <a:lvl5pPr algn="l" rtl="0" fontAlgn="base">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youtube.com/watch?v=WALIARHHLII&amp;feature=related"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fontAlgn="auto">
              <a:spcAft>
                <a:spcPts val="0"/>
              </a:spcAft>
              <a:defRPr/>
            </a:pPr>
            <a:r>
              <a:rPr sz="4400" b="1" smtClean="0"/>
              <a:t>How To Write an A.P. U.S. History Thesis Statement</a:t>
            </a:r>
            <a:r>
              <a:rPr sz="4400"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47800"/>
            <a:ext cx="9144000" cy="5105400"/>
          </a:xfrm>
        </p:spPr>
        <p:txBody>
          <a:bodyPr/>
          <a:lstStyle/>
          <a:p>
            <a:pPr>
              <a:buFont typeface="Wingdings" pitchFamily="-107" charset="2"/>
              <a:buChar char="l"/>
            </a:pPr>
            <a:r>
              <a:rPr lang="en-US" sz="2800" smtClean="0"/>
              <a:t>A well-written thesis statement must be narrow enough to limit the writer to something that can be addressed in about thirty minutes</a:t>
            </a:r>
          </a:p>
          <a:p>
            <a:pPr algn="ctr">
              <a:buFont typeface="Wingdings" pitchFamily="-107" charset="2"/>
              <a:buNone/>
            </a:pPr>
            <a:r>
              <a:rPr lang="en-US" sz="2800" smtClean="0"/>
              <a:t>but </a:t>
            </a:r>
          </a:p>
          <a:p>
            <a:pPr>
              <a:buFont typeface="Wingdings" pitchFamily="-107" charset="2"/>
              <a:buChar char="l"/>
            </a:pPr>
            <a:r>
              <a:rPr lang="en-US" sz="2800" smtClean="0"/>
              <a:t>not so narrow as to prevent them from writing relevant things that help answer the question or that ignore big evidence.</a:t>
            </a:r>
          </a:p>
          <a:p>
            <a:pPr>
              <a:buFont typeface="Wingdings" pitchFamily="-107" charset="2"/>
              <a:buChar char="l"/>
            </a:pPr>
            <a:r>
              <a:rPr lang="en-US" sz="2800" smtClean="0"/>
              <a:t>A thesis that is too broad will cause the student to briefly mention a wide variety of information that may seem unrelated to the reader.  </a:t>
            </a:r>
          </a:p>
        </p:txBody>
      </p:sp>
      <p:sp>
        <p:nvSpPr>
          <p:cNvPr id="2" name="Title 1"/>
          <p:cNvSpPr>
            <a:spLocks noGrp="1"/>
          </p:cNvSpPr>
          <p:nvPr>
            <p:ph type="title"/>
          </p:nvPr>
        </p:nvSpPr>
        <p:spPr>
          <a:xfrm>
            <a:off x="457200" y="277813"/>
            <a:ext cx="8229600" cy="1474787"/>
          </a:xfrm>
        </p:spPr>
        <p:txBody>
          <a:bodyPr>
            <a:normAutofit fontScale="90000"/>
          </a:bodyPr>
          <a:lstStyle/>
          <a:p>
            <a:pPr algn="ctr" fontAlgn="auto">
              <a:spcAft>
                <a:spcPts val="0"/>
              </a:spcAft>
              <a:defRPr/>
            </a:pPr>
            <a:r>
              <a:rPr sz="4000" smtClean="0"/>
              <a:t>A </a:t>
            </a:r>
            <a:r>
              <a:rPr sz="4400" smtClean="0"/>
              <a:t>good</a:t>
            </a:r>
            <a:r>
              <a:rPr sz="4000" smtClean="0"/>
              <a:t> thesis is narrow </a:t>
            </a:r>
            <a:br>
              <a:rPr sz="4000" smtClean="0"/>
            </a:br>
            <a:r>
              <a:rPr sz="4000" smtClean="0"/>
              <a:t>but not too narrow</a:t>
            </a:r>
            <a:br>
              <a:rPr sz="4000" smtClean="0"/>
            </a:br>
            <a:endParaRPr sz="4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302125"/>
          </a:xfrm>
        </p:spPr>
        <p:txBody>
          <a:bodyPr/>
          <a:lstStyle/>
          <a:p>
            <a:r>
              <a:rPr lang="en-US" altLang="en-US" smtClean="0"/>
              <a:t>Andrew Jackson was a great president. </a:t>
            </a:r>
          </a:p>
          <a:p>
            <a:r>
              <a:rPr lang="en-US" altLang="en-US" smtClean="0"/>
              <a:t>Andrew Jackson's handling of the bank question proved him to be a man of the people. </a:t>
            </a:r>
          </a:p>
          <a:p>
            <a:r>
              <a:rPr lang="en-US" altLang="en-US" smtClean="0"/>
              <a:t>Some of Jackson’s policies made him a man of the people, but some did not. </a:t>
            </a:r>
          </a:p>
          <a:p>
            <a:r>
              <a:rPr lang="en-US" altLang="en-US" smtClean="0"/>
              <a:t>Andrew Jackson's policies concerning the bank, Indian removal and rotation in office proved him to be a man of the people.</a:t>
            </a:r>
          </a:p>
        </p:txBody>
      </p:sp>
      <p:sp>
        <p:nvSpPr>
          <p:cNvPr id="2" name="Title 1"/>
          <p:cNvSpPr>
            <a:spLocks noGrp="1"/>
          </p:cNvSpPr>
          <p:nvPr>
            <p:ph type="title"/>
          </p:nvPr>
        </p:nvSpPr>
        <p:spPr>
          <a:xfrm>
            <a:off x="533400" y="277813"/>
            <a:ext cx="8153400" cy="1398587"/>
          </a:xfrm>
        </p:spPr>
        <p:txBody>
          <a:bodyPr>
            <a:normAutofit fontScale="90000"/>
          </a:bodyPr>
          <a:lstStyle/>
          <a:p>
            <a:pPr fontAlgn="auto">
              <a:spcAft>
                <a:spcPts val="0"/>
              </a:spcAft>
              <a:defRPr/>
            </a:pPr>
            <a:r>
              <a:rPr altLang="en-US" sz="3600" smtClean="0"/>
              <a:t>To what extent did Andrew Jackson’s presidential policies reveal him to be a man of the people?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457200" y="1752600"/>
            <a:ext cx="8229600" cy="4378325"/>
          </a:xfrm>
        </p:spPr>
        <p:txBody>
          <a:bodyPr/>
          <a:lstStyle/>
          <a:p>
            <a:pPr>
              <a:lnSpc>
                <a:spcPct val="80000"/>
              </a:lnSpc>
            </a:pPr>
            <a:r>
              <a:rPr lang="en-US" altLang="en-US" sz="3600" smtClean="0"/>
              <a:t>Students should also beware of the fallacy of “</a:t>
            </a:r>
            <a:r>
              <a:rPr lang="en-US" altLang="en-US" sz="3600" u="sng" smtClean="0"/>
              <a:t>positive response bias.</a:t>
            </a:r>
            <a:r>
              <a:rPr lang="en-US" altLang="en-US" sz="3600" smtClean="0"/>
              <a:t>” </a:t>
            </a:r>
          </a:p>
          <a:p>
            <a:pPr>
              <a:lnSpc>
                <a:spcPct val="80000"/>
              </a:lnSpc>
            </a:pPr>
            <a:r>
              <a:rPr lang="en-US" altLang="en-US" sz="3600" smtClean="0"/>
              <a:t>Many students are inclined to answer a question in the affirmative. </a:t>
            </a:r>
          </a:p>
          <a:p>
            <a:pPr>
              <a:lnSpc>
                <a:spcPct val="80000"/>
              </a:lnSpc>
            </a:pPr>
            <a:r>
              <a:rPr lang="en-US" altLang="en-US" sz="3600" smtClean="0"/>
              <a:t>Students always need to carefully weigh all of the historical evidence and then craft a response that best articulates their understanding of the historical record. </a:t>
            </a:r>
          </a:p>
        </p:txBody>
      </p:sp>
      <p:sp>
        <p:nvSpPr>
          <p:cNvPr id="10242" name="Rectangle 2"/>
          <p:cNvSpPr>
            <a:spLocks noGrp="1" noChangeArrowheads="1"/>
          </p:cNvSpPr>
          <p:nvPr>
            <p:ph type="title"/>
          </p:nvPr>
        </p:nvSpPr>
        <p:spPr/>
        <p:txBody>
          <a:bodyPr/>
          <a:lstStyle/>
          <a:p>
            <a:pPr fontAlgn="auto">
              <a:spcAft>
                <a:spcPts val="0"/>
              </a:spcAft>
              <a:defRPr/>
            </a:pPr>
            <a:r>
              <a:rPr smtClean="0"/>
              <a:t>Positive Response Bias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wipe(left)">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wipe(left)">
                                      <p:cBhvr>
                                        <p:cTn id="12" dur="5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wipe(left)">
                                      <p:cBhvr>
                                        <p:cTn id="17"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305800" cy="4911725"/>
          </a:xfrm>
        </p:spPr>
        <p:txBody>
          <a:bodyPr>
            <a:normAutofit lnSpcReduction="10000"/>
          </a:bodyPr>
          <a:lstStyle/>
          <a:p>
            <a:pPr marL="274320" indent="-274320" fontAlgn="auto">
              <a:spcAft>
                <a:spcPts val="0"/>
              </a:spcAft>
              <a:buFont typeface="Wingdings 2"/>
              <a:buChar char=""/>
              <a:defRPr/>
            </a:pPr>
            <a:r>
              <a:rPr lang="en-US" altLang="en-US" sz="2800" smtClean="0"/>
              <a:t>A strong thesis will go beyond a “Miss America” answering of the question. </a:t>
            </a:r>
          </a:p>
          <a:p>
            <a:pPr marL="274320" indent="-274320" fontAlgn="auto">
              <a:spcAft>
                <a:spcPts val="0"/>
              </a:spcAft>
              <a:buFont typeface="Wingdings 2"/>
              <a:buChar char=""/>
              <a:defRPr/>
            </a:pPr>
            <a:r>
              <a:rPr lang="en-US" altLang="en-US" sz="2800" smtClean="0"/>
              <a:t>Contestants in that pageant will often merely restate the question in the form of a statement and add a couple of words. This rewording of the question is overly simplistic and does not allow the writer to show analysis. </a:t>
            </a:r>
          </a:p>
          <a:p>
            <a:pPr marL="274320" indent="-274320" fontAlgn="auto">
              <a:spcAft>
                <a:spcPts val="0"/>
              </a:spcAft>
              <a:buFont typeface="Wingdings 2"/>
              <a:buChar char=""/>
              <a:defRPr/>
            </a:pPr>
            <a:r>
              <a:rPr lang="en-US" altLang="en-US" sz="2800" smtClean="0"/>
              <a:t>Readers of the APUSH exam want to see a well-developed thesis that goes beyond simply stating facts or basic opinions about the question. The thesis should help the reader understand why the position is held. </a:t>
            </a:r>
            <a:r>
              <a:rPr lang="en-US" altLang="en-US" sz="1000" smtClean="0">
                <a:hlinkClick r:id="rId2"/>
              </a:rPr>
              <a:t>http://www.youtube.com/watch?v=WALIARHHLII&amp;feature=related</a:t>
            </a:r>
            <a:r>
              <a:rPr lang="en-US" altLang="en-US" sz="1000" smtClean="0"/>
              <a:t> </a:t>
            </a:r>
          </a:p>
        </p:txBody>
      </p:sp>
      <p:sp>
        <p:nvSpPr>
          <p:cNvPr id="2" name="Title 1"/>
          <p:cNvSpPr>
            <a:spLocks noGrp="1"/>
          </p:cNvSpPr>
          <p:nvPr>
            <p:ph type="title"/>
          </p:nvPr>
        </p:nvSpPr>
        <p:spPr>
          <a:xfrm>
            <a:off x="457200" y="0"/>
            <a:ext cx="8229600" cy="1219200"/>
          </a:xfrm>
        </p:spPr>
        <p:txBody>
          <a:bodyPr/>
          <a:lstStyle/>
          <a:p>
            <a:pPr fontAlgn="auto">
              <a:spcAft>
                <a:spcPts val="0"/>
              </a:spcAft>
              <a:defRPr/>
            </a:pPr>
            <a:r>
              <a:rPr smtClean="0"/>
              <a:t>A good thesis shows analysis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p:txBody>
          <a:bodyPr/>
          <a:lstStyle/>
          <a:p>
            <a:pPr>
              <a:buFont typeface="Wingdings" pitchFamily="-107" charset="2"/>
              <a:buChar char="l"/>
            </a:pPr>
            <a:r>
              <a:rPr lang="en-US" i="1" smtClean="0"/>
              <a:t>George Washington set precedents as president</a:t>
            </a:r>
            <a:r>
              <a:rPr lang="en-US" smtClean="0"/>
              <a:t>. </a:t>
            </a:r>
          </a:p>
          <a:p>
            <a:pPr>
              <a:buFont typeface="Wingdings" pitchFamily="-107" charset="2"/>
              <a:buChar char="l"/>
            </a:pPr>
            <a:endParaRPr lang="en-US" smtClean="0"/>
          </a:p>
          <a:p>
            <a:pPr>
              <a:buFont typeface="Wingdings" pitchFamily="-107" charset="2"/>
              <a:buNone/>
            </a:pPr>
            <a:r>
              <a:rPr lang="en-US" smtClean="0"/>
              <a:t>			This is a fact, not an argument. </a:t>
            </a:r>
          </a:p>
        </p:txBody>
      </p:sp>
      <p:sp>
        <p:nvSpPr>
          <p:cNvPr id="11266" name="Rectangle 2"/>
          <p:cNvSpPr>
            <a:spLocks noGrp="1" noChangeArrowheads="1"/>
          </p:cNvSpPr>
          <p:nvPr>
            <p:ph type="title"/>
          </p:nvPr>
        </p:nvSpPr>
        <p:spPr/>
        <p:txBody>
          <a:bodyPr/>
          <a:lstStyle/>
          <a:p>
            <a:pPr fontAlgn="auto">
              <a:spcAft>
                <a:spcPts val="0"/>
              </a:spcAft>
              <a:defRPr/>
            </a:pPr>
            <a:r>
              <a:rPr smtClean="0"/>
              <a:t>BAD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p:txBody>
          <a:bodyPr/>
          <a:lstStyle/>
          <a:p>
            <a:r>
              <a:rPr lang="en-US" altLang="en-US" i="1" smtClean="0"/>
              <a:t>The precedents that Washington set as America’s first president greatly benefited the American political system.</a:t>
            </a:r>
            <a:r>
              <a:rPr lang="en-US" altLang="en-US" smtClean="0"/>
              <a:t> </a:t>
            </a:r>
          </a:p>
          <a:p>
            <a:pPr>
              <a:buFont typeface="Wingdings" pitchFamily="-107" charset="2"/>
              <a:buNone/>
            </a:pPr>
            <a:r>
              <a:rPr lang="en-US" altLang="en-US" smtClean="0"/>
              <a:t>			</a:t>
            </a:r>
          </a:p>
          <a:p>
            <a:pPr>
              <a:buFont typeface="Wingdings" pitchFamily="-107" charset="2"/>
              <a:buNone/>
            </a:pPr>
            <a:r>
              <a:rPr lang="en-US" altLang="en-US" smtClean="0"/>
              <a:t>			This is a clear position that 			can be supported or opposed. </a:t>
            </a:r>
          </a:p>
        </p:txBody>
      </p:sp>
      <p:sp>
        <p:nvSpPr>
          <p:cNvPr id="12290" name="Rectangle 2"/>
          <p:cNvSpPr>
            <a:spLocks noGrp="1" noChangeArrowheads="1"/>
          </p:cNvSpPr>
          <p:nvPr>
            <p:ph type="title"/>
          </p:nvPr>
        </p:nvSpPr>
        <p:spPr/>
        <p:txBody>
          <a:bodyPr/>
          <a:lstStyle/>
          <a:p>
            <a:pPr fontAlgn="auto">
              <a:spcAft>
                <a:spcPts val="0"/>
              </a:spcAft>
              <a:defRPr/>
            </a:pPr>
            <a:r>
              <a:rPr smtClean="0"/>
              <a:t>GOOD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990600"/>
            <a:ext cx="7924800" cy="4953000"/>
          </a:xfrm>
        </p:spPr>
        <p:txBody>
          <a:bodyPr/>
          <a:lstStyle/>
          <a:p>
            <a:pPr fontAlgn="auto">
              <a:spcAft>
                <a:spcPts val="0"/>
              </a:spcAft>
              <a:defRPr/>
            </a:pPr>
            <a:r>
              <a:rPr altLang="en-US" sz="3200" b="1" smtClean="0"/>
              <a:t>“Analyze the factors that changed the relationship between Britain and it’s colonies in the aftermath of the French and Indian War.”</a:t>
            </a:r>
            <a:br>
              <a:rPr altLang="en-US" sz="3200" b="1" smtClean="0"/>
            </a:br>
            <a:r>
              <a:rPr altLang="en-US" sz="3200" smtClean="0"/>
              <a:t/>
            </a:r>
            <a:br>
              <a:rPr altLang="en-US" sz="3200" smtClean="0"/>
            </a:br>
            <a:r>
              <a:rPr altLang="en-US" sz="3200" b="1" smtClean="0"/>
              <a:t>Assess your knowledge from the French and Indian War first.  Then </a:t>
            </a:r>
            <a:r>
              <a:rPr altLang="en-US" sz="3200" b="1"/>
              <a:t>d</a:t>
            </a:r>
            <a:r>
              <a:rPr altLang="en-US" sz="3200" b="1" smtClean="0"/>
              <a:t>raw connections to show cause and effects.</a:t>
            </a:r>
            <a:r>
              <a:rPr altLang="en-US" sz="3200" smtClean="0"/>
              <a:t/>
            </a:r>
            <a:br>
              <a:rPr altLang="en-US" sz="3200" smtClean="0"/>
            </a:br>
            <a:endParaRPr altLang="en-US" sz="32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p:txBody>
          <a:bodyPr/>
          <a:lstStyle/>
          <a:p>
            <a:pPr>
              <a:buFont typeface="Wingdings" pitchFamily="-107" charset="2"/>
              <a:buChar char="l"/>
            </a:pPr>
            <a:r>
              <a:rPr lang="en-US" i="1" smtClean="0"/>
              <a:t>The relationship between Britain and it’s colonies worsened after the French and Indian War.</a:t>
            </a:r>
          </a:p>
        </p:txBody>
      </p:sp>
      <p:sp>
        <p:nvSpPr>
          <p:cNvPr id="13314" name="Rectangle 2"/>
          <p:cNvSpPr>
            <a:spLocks noGrp="1" noChangeArrowheads="1"/>
          </p:cNvSpPr>
          <p:nvPr>
            <p:ph type="title"/>
          </p:nvPr>
        </p:nvSpPr>
        <p:spPr/>
        <p:txBody>
          <a:bodyPr/>
          <a:lstStyle/>
          <a:p>
            <a:pPr fontAlgn="auto">
              <a:spcAft>
                <a:spcPts val="0"/>
              </a:spcAft>
              <a:defRPr/>
            </a:pPr>
            <a:r>
              <a:rPr smtClean="0"/>
              <a:t>WEAK</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0" y="914400"/>
            <a:ext cx="9144000" cy="5368925"/>
          </a:xfrm>
        </p:spPr>
        <p:txBody>
          <a:bodyPr/>
          <a:lstStyle/>
          <a:p>
            <a:r>
              <a:rPr lang="en-US" altLang="en-US" sz="3000" i="1" smtClean="0"/>
              <a:t>Seeking revenue to help offset the costs of war, the British took a more “hands on” approach to its colonies.  This began the era known as salutary neglect, which drastically changed the relationship between Britain and it’s colonies.  Ultimately, this was one factor leading to the Revolutionary War.</a:t>
            </a:r>
          </a:p>
          <a:p>
            <a:pPr lvl="1"/>
            <a:endParaRPr lang="en-US" altLang="en-US" i="1" smtClean="0"/>
          </a:p>
        </p:txBody>
      </p:sp>
      <p:sp>
        <p:nvSpPr>
          <p:cNvPr id="14338" name="Rectangle 2"/>
          <p:cNvSpPr>
            <a:spLocks noGrp="1" noChangeArrowheads="1"/>
          </p:cNvSpPr>
          <p:nvPr>
            <p:ph type="title"/>
          </p:nvPr>
        </p:nvSpPr>
        <p:spPr>
          <a:xfrm>
            <a:off x="457200" y="0"/>
            <a:ext cx="8229600" cy="1066800"/>
          </a:xfrm>
        </p:spPr>
        <p:txBody>
          <a:bodyPr/>
          <a:lstStyle/>
          <a:p>
            <a:pPr fontAlgn="auto">
              <a:spcAft>
                <a:spcPts val="0"/>
              </a:spcAft>
              <a:defRPr/>
            </a:pPr>
            <a:r>
              <a:rPr smtClean="0"/>
              <a:t>BETTER!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p:txBody>
          <a:bodyPr/>
          <a:lstStyle/>
          <a:p>
            <a:pPr>
              <a:buFont typeface="Wingdings" pitchFamily="-107" charset="2"/>
              <a:buNone/>
            </a:pPr>
            <a:r>
              <a:rPr lang="en-US" altLang="en-US" smtClean="0"/>
              <a:t>	A good thesis allows the writer to show understanding of the complexity of the issue and knowledge of information on both sides of the issue. Most of the essay questions allow for an opinion on either side of the question.  By acknowledging another view in the thesis, it becomes possible to add relevant information on that side of the issue.</a:t>
            </a:r>
          </a:p>
        </p:txBody>
      </p:sp>
      <p:sp>
        <p:nvSpPr>
          <p:cNvPr id="2" name="Title 1"/>
          <p:cNvSpPr>
            <a:spLocks noGrp="1"/>
          </p:cNvSpPr>
          <p:nvPr>
            <p:ph type="title"/>
          </p:nvPr>
        </p:nvSpPr>
        <p:spPr/>
        <p:txBody>
          <a:bodyPr>
            <a:normAutofit fontScale="90000"/>
          </a:bodyPr>
          <a:lstStyle/>
          <a:p>
            <a:pPr fontAlgn="auto">
              <a:spcAft>
                <a:spcPts val="0"/>
              </a:spcAft>
              <a:defRPr/>
            </a:pPr>
            <a:r>
              <a:rPr smtClean="0"/>
              <a:t>A good thesis may acknowledge the opposing argument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lstStyle/>
          <a:p>
            <a:pPr>
              <a:buFont typeface="Wingdings" pitchFamily="-107" charset="2"/>
              <a:buChar char="l"/>
            </a:pPr>
            <a:r>
              <a:rPr lang="en-US" sz="3200" smtClean="0"/>
              <a:t>A thesis statement is the </a:t>
            </a:r>
            <a:r>
              <a:rPr lang="en-US" sz="3200" u="sng" smtClean="0"/>
              <a:t>position</a:t>
            </a:r>
            <a:r>
              <a:rPr lang="en-US" sz="3200" smtClean="0"/>
              <a:t> a student is going to take, the argument that is going to be made.</a:t>
            </a:r>
          </a:p>
          <a:p>
            <a:pPr>
              <a:buFont typeface="Wingdings" pitchFamily="-107" charset="2"/>
              <a:buChar char="l"/>
            </a:pPr>
            <a:r>
              <a:rPr lang="en-US" sz="3200" smtClean="0"/>
              <a:t>It is therefore the answer to the question being asked. </a:t>
            </a:r>
          </a:p>
        </p:txBody>
      </p:sp>
      <p:sp>
        <p:nvSpPr>
          <p:cNvPr id="6146" name="Rectangle 2"/>
          <p:cNvSpPr>
            <a:spLocks noGrp="1" noChangeArrowheads="1"/>
          </p:cNvSpPr>
          <p:nvPr>
            <p:ph type="title"/>
          </p:nvPr>
        </p:nvSpPr>
        <p:spPr/>
        <p:txBody>
          <a:bodyPr/>
          <a:lstStyle/>
          <a:p>
            <a:pPr algn="ctr" fontAlgn="auto">
              <a:spcAft>
                <a:spcPts val="0"/>
              </a:spcAft>
              <a:defRPr/>
            </a:pPr>
            <a:r>
              <a:rPr smtClean="0"/>
              <a:t>What is a thesis?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left)">
                                      <p:cBhvr>
                                        <p:cTn id="12" dur="500"/>
                                        <p:tgtEl>
                                          <p:spTgt spid="61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09800"/>
            <a:ext cx="8839200" cy="4419600"/>
          </a:xfrm>
        </p:spPr>
        <p:txBody>
          <a:bodyPr>
            <a:normAutofit lnSpcReduction="10000"/>
          </a:bodyPr>
          <a:lstStyle/>
          <a:p>
            <a:pPr marL="274320" indent="-274320" fontAlgn="auto">
              <a:spcAft>
                <a:spcPts val="0"/>
              </a:spcAft>
              <a:buFont typeface="Wingdings 2"/>
              <a:buChar char=""/>
              <a:defRPr/>
            </a:pPr>
            <a:r>
              <a:rPr lang="en-US" altLang="en-US" sz="2800" b="1" u="sng" smtClean="0"/>
              <a:t>Although</a:t>
            </a:r>
            <a:r>
              <a:rPr lang="en-US" altLang="en-US" sz="2800" smtClean="0"/>
              <a:t> Jefferson was idealistic in his insistence on an embargo that cut off trade to Europe, he showed himself to be predominantly a pragmatist in the way he handled the Louisiana Purchase, the issue of the constitutionality of the National Bank, and Federalist appointees. </a:t>
            </a:r>
          </a:p>
          <a:p>
            <a:pPr marL="274320" indent="-274320" fontAlgn="auto">
              <a:spcAft>
                <a:spcPts val="0"/>
              </a:spcAft>
              <a:buFont typeface="Wingdings 2"/>
              <a:buChar char=""/>
              <a:defRPr/>
            </a:pPr>
            <a:r>
              <a:rPr lang="en-US" altLang="en-US" sz="2800" b="1" u="sng" smtClean="0"/>
              <a:t>Despite </a:t>
            </a:r>
            <a:r>
              <a:rPr lang="en-US" altLang="en-US" sz="2800" smtClean="0"/>
              <a:t>his pragmatic decision to purchase Louisiana, Jefferson proved himself to be primarily an idealist through his handling of the Embargo Act and the national debt.  </a:t>
            </a:r>
          </a:p>
          <a:p>
            <a:pPr marL="274320" indent="-274320" fontAlgn="auto">
              <a:spcAft>
                <a:spcPts val="0"/>
              </a:spcAft>
              <a:buFont typeface="Wingdings 2"/>
              <a:buChar char=""/>
              <a:defRPr/>
            </a:pPr>
            <a:endParaRPr lang="en-US" altLang="en-US" smtClean="0"/>
          </a:p>
        </p:txBody>
      </p:sp>
      <p:sp>
        <p:nvSpPr>
          <p:cNvPr id="2" name="Title 1"/>
          <p:cNvSpPr>
            <a:spLocks noGrp="1"/>
          </p:cNvSpPr>
          <p:nvPr>
            <p:ph type="title"/>
          </p:nvPr>
        </p:nvSpPr>
        <p:spPr>
          <a:xfrm>
            <a:off x="0" y="304800"/>
            <a:ext cx="8686800" cy="1474788"/>
          </a:xfrm>
        </p:spPr>
        <p:txBody>
          <a:bodyPr>
            <a:normAutofit fontScale="90000"/>
          </a:bodyPr>
          <a:lstStyle/>
          <a:p>
            <a:pPr fontAlgn="auto">
              <a:spcAft>
                <a:spcPts val="0"/>
              </a:spcAft>
              <a:defRPr/>
            </a:pPr>
            <a:r>
              <a:rPr altLang="en-US" sz="3200" b="1" smtClean="0"/>
              <a:t>“</a:t>
            </a:r>
            <a:r>
              <a:rPr altLang="en-US" sz="3200" smtClean="0"/>
              <a:t>Thomas Jefferson is often thought of as an idealist, but as president, he demonstrated his conviction as a pragmatist.” Assess the accuracy of this statement.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9144000" cy="4835525"/>
          </a:xfrm>
        </p:spPr>
        <p:txBody>
          <a:bodyPr>
            <a:normAutofit lnSpcReduction="10000"/>
          </a:bodyPr>
          <a:lstStyle/>
          <a:p>
            <a:pPr marL="274320" indent="-274320" fontAlgn="auto">
              <a:spcAft>
                <a:spcPts val="0"/>
              </a:spcAft>
              <a:buFont typeface="Wingdings" pitchFamily="-107" charset="2"/>
              <a:buNone/>
              <a:defRPr/>
            </a:pPr>
            <a:r>
              <a:rPr lang="en-US" altLang="en-US" sz="2800" smtClean="0"/>
              <a:t>	A well-written thesis is well placed.  Some students want to save their thesis for the last paragraph. Perhaps they think that the reader’s interest will be held if they create suspense. In reality the reader is more likely to be frustrated as he wonders what you are trying to prove. Another mistake is to put the thesis as the very first sentence of the essay. This placement will not give the reader a chance to get his bearings. Since one of the purposes of a thesis is to clearly lead the reader through your paper, it makes sense to place the thesis where the reader expects to find it.  For this reason the best placement is the last sentence of the first paragraph.</a:t>
            </a:r>
          </a:p>
        </p:txBody>
      </p:sp>
      <p:sp>
        <p:nvSpPr>
          <p:cNvPr id="2" name="Title 1"/>
          <p:cNvSpPr>
            <a:spLocks noGrp="1"/>
          </p:cNvSpPr>
          <p:nvPr>
            <p:ph type="title"/>
          </p:nvPr>
        </p:nvSpPr>
        <p:spPr>
          <a:xfrm>
            <a:off x="457200" y="609600"/>
            <a:ext cx="8229600" cy="1219200"/>
          </a:xfrm>
        </p:spPr>
        <p:txBody>
          <a:bodyPr>
            <a:normAutofit fontScale="90000"/>
          </a:bodyPr>
          <a:lstStyle/>
          <a:p>
            <a:pPr algn="ctr" fontAlgn="auto">
              <a:spcAft>
                <a:spcPts val="0"/>
              </a:spcAft>
              <a:defRPr/>
            </a:pPr>
            <a:r>
              <a:rPr sz="4000" smtClean="0"/>
              <a:t>A good thesis is placed at the end of the introductory paragraph</a:t>
            </a:r>
            <a:br>
              <a:rPr sz="4000" smtClean="0"/>
            </a:br>
            <a:endParaRPr sz="40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274320" indent="-274320" fontAlgn="auto">
              <a:spcAft>
                <a:spcPts val="0"/>
              </a:spcAft>
              <a:buFont typeface="Wingdings" pitchFamily="-107" charset="2"/>
              <a:buNone/>
              <a:defRPr/>
            </a:pPr>
            <a:r>
              <a:rPr lang="en-US" altLang="en-US" b="1" u="sng" dirty="0" smtClean="0"/>
              <a:t>Prompt</a:t>
            </a:r>
            <a:r>
              <a:rPr lang="en-US" altLang="en-US" dirty="0" smtClean="0"/>
              <a:t> </a:t>
            </a:r>
            <a:r>
              <a:rPr lang="en-US" altLang="en-US" dirty="0" smtClean="0">
                <a:sym typeface="Wingdings" panose="05000000000000000000" pitchFamily="2" charset="2"/>
              </a:rPr>
              <a:t> </a:t>
            </a:r>
            <a:r>
              <a:rPr lang="en-US" altLang="en-US" sz="2800" b="1" dirty="0"/>
              <a:t>“Analyze the factors that changed the relationship between Britain and it’s colonies in the aftermath of the French and Indian War</a:t>
            </a:r>
            <a:r>
              <a:rPr lang="en-US" altLang="en-US" sz="2800" b="1" dirty="0" smtClean="0"/>
              <a:t>.”</a:t>
            </a:r>
          </a:p>
          <a:p>
            <a:pPr marL="274320" indent="-274320" fontAlgn="auto">
              <a:spcAft>
                <a:spcPts val="0"/>
              </a:spcAft>
              <a:buFont typeface="Wingdings" pitchFamily="-107" charset="2"/>
              <a:buNone/>
              <a:defRPr/>
            </a:pPr>
            <a:r>
              <a:rPr lang="en-US" altLang="en-US" sz="2800" b="1" dirty="0"/>
              <a:t/>
            </a:r>
            <a:br>
              <a:rPr lang="en-US" altLang="en-US" sz="2800" b="1" dirty="0"/>
            </a:br>
            <a:r>
              <a:rPr lang="en-US" altLang="en-US" sz="2800" b="1" dirty="0" smtClean="0"/>
              <a:t>Background: In 1763, the French and Indian War concluded, drastically changing the makeup of North America.  Great Britain extended its control of the continent, and their enemy, the French, were removed.  Ironically, the victory didn’t eliminate problems for the English, but instead led to new challenges. </a:t>
            </a:r>
            <a:endParaRPr lang="en-US" altLang="en-US" dirty="0" smtClean="0"/>
          </a:p>
        </p:txBody>
      </p:sp>
      <p:sp>
        <p:nvSpPr>
          <p:cNvPr id="2" name="Title 1"/>
          <p:cNvSpPr>
            <a:spLocks noGrp="1"/>
          </p:cNvSpPr>
          <p:nvPr>
            <p:ph type="title"/>
          </p:nvPr>
        </p:nvSpPr>
        <p:spPr/>
        <p:txBody>
          <a:bodyPr/>
          <a:lstStyle/>
          <a:p>
            <a:pPr fontAlgn="auto">
              <a:spcAft>
                <a:spcPts val="0"/>
              </a:spcAft>
              <a:defRPr/>
            </a:pPr>
            <a:r>
              <a:rPr altLang="en-US" smtClean="0"/>
              <a:t>Give background but not too much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pPr>
              <a:buFont typeface="Wingdings" pitchFamily="-107" charset="2"/>
              <a:buChar char="l"/>
            </a:pPr>
            <a:r>
              <a:rPr lang="en-US" smtClean="0"/>
              <a:t>The thesis statement is not a fact; it is an informed interpretation of the facts.</a:t>
            </a:r>
          </a:p>
          <a:p>
            <a:pPr>
              <a:buFont typeface="Wingdings" pitchFamily="-107" charset="2"/>
              <a:buChar char="l"/>
            </a:pPr>
            <a:r>
              <a:rPr lang="en-US" smtClean="0"/>
              <a:t>Neither is the thesis/argument just an opinion.</a:t>
            </a:r>
          </a:p>
          <a:p>
            <a:pPr>
              <a:buFont typeface="Wingdings" pitchFamily="-107" charset="2"/>
              <a:buNone/>
            </a:pPr>
            <a:endParaRPr lang="en-US" smtClean="0"/>
          </a:p>
          <a:p>
            <a:pPr>
              <a:buFont typeface="Wingdings" pitchFamily="-107" charset="2"/>
              <a:buNone/>
            </a:pPr>
            <a:r>
              <a:rPr lang="en-US" smtClean="0"/>
              <a:t>		Instead, the thesis is the reasoned judgment of the student. </a:t>
            </a:r>
          </a:p>
        </p:txBody>
      </p:sp>
      <p:sp>
        <p:nvSpPr>
          <p:cNvPr id="7170" name="Rectangle 2"/>
          <p:cNvSpPr>
            <a:spLocks noGrp="1" noChangeArrowheads="1"/>
          </p:cNvSpPr>
          <p:nvPr>
            <p:ph type="title"/>
          </p:nvPr>
        </p:nvSpPr>
        <p:spPr/>
        <p:txBody>
          <a:bodyPr/>
          <a:lstStyle/>
          <a:p>
            <a:pPr fontAlgn="auto">
              <a:spcAft>
                <a:spcPts val="0"/>
              </a:spcAft>
              <a:defRPr/>
            </a:pPr>
            <a:r>
              <a:rPr smtClean="0"/>
              <a:t>What is not a thesis?</a:t>
            </a:r>
          </a:p>
        </p:txBody>
      </p:sp>
      <p:sp>
        <p:nvSpPr>
          <p:cNvPr id="7172" name="AutoShape 4"/>
          <p:cNvSpPr>
            <a:spLocks noChangeArrowheads="1"/>
          </p:cNvSpPr>
          <p:nvPr/>
        </p:nvSpPr>
        <p:spPr bwMode="auto">
          <a:xfrm>
            <a:off x="609600" y="4267200"/>
            <a:ext cx="762000" cy="1371600"/>
          </a:xfrm>
          <a:prstGeom prst="star5">
            <a:avLst/>
          </a:prstGeom>
          <a:solidFill>
            <a:schemeClr val="accent1"/>
          </a:solidFill>
          <a:ln w="9525">
            <a:solidFill>
              <a:schemeClr val="tx1"/>
            </a:solidFill>
            <a:miter lim="800000"/>
            <a:headEnd/>
            <a:tailEnd/>
          </a:ln>
          <a:effectLst/>
        </p:spPr>
        <p:txBody>
          <a:bodyPr wrap="none" anchor="ctr"/>
          <a:lstStyle/>
          <a:p>
            <a:pPr>
              <a:defRPr/>
            </a:pPr>
            <a:endParaRPr lang="en-US">
              <a:latin typeface="Tahoma" pitchFamily="34" charset="0"/>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left)">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wipe(left)">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animEffect transition="in" filter="wipe(left)">
                                      <p:cBhvr>
                                        <p:cTn id="17"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sz="2800" smtClean="0"/>
              <a:t>Thesis will not be good = essay flops</a:t>
            </a:r>
          </a:p>
          <a:p>
            <a:r>
              <a:rPr lang="en-US" altLang="en-US" sz="2800" smtClean="0"/>
              <a:t>Don’t feel like answering the prompt?</a:t>
            </a:r>
          </a:p>
          <a:p>
            <a:r>
              <a:rPr lang="en-US" altLang="en-US" sz="2800" smtClean="0"/>
              <a:t>JUST DO IT!</a:t>
            </a:r>
          </a:p>
          <a:p>
            <a:pPr lvl="1"/>
            <a:r>
              <a:rPr lang="en-US" altLang="en-US" sz="2800" smtClean="0"/>
              <a:t>Answering the prompt will ensure a fair score</a:t>
            </a:r>
          </a:p>
          <a:p>
            <a:pPr lvl="1"/>
            <a:r>
              <a:rPr lang="en-US" altLang="en-US" sz="2800" smtClean="0"/>
              <a:t>Answering the prompt with good/great theses/arguments ensures a much higher score</a:t>
            </a:r>
          </a:p>
        </p:txBody>
      </p:sp>
      <p:sp>
        <p:nvSpPr>
          <p:cNvPr id="2" name="Title 1"/>
          <p:cNvSpPr>
            <a:spLocks noGrp="1"/>
          </p:cNvSpPr>
          <p:nvPr>
            <p:ph type="title"/>
          </p:nvPr>
        </p:nvSpPr>
        <p:spPr/>
        <p:txBody>
          <a:bodyPr/>
          <a:lstStyle/>
          <a:p>
            <a:pPr algn="ctr" fontAlgn="auto">
              <a:spcAft>
                <a:spcPts val="0"/>
              </a:spcAft>
              <a:defRPr/>
            </a:pPr>
            <a:r>
              <a:rPr altLang="en-US" smtClean="0"/>
              <a:t>Don’t understand the prompt?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274320" indent="-274320" fontAlgn="auto">
              <a:spcAft>
                <a:spcPts val="0"/>
              </a:spcAft>
              <a:buFont typeface="Wingdings" pitchFamily="-107" charset="2"/>
              <a:buNone/>
              <a:defRPr/>
            </a:pPr>
            <a:r>
              <a:rPr lang="en-US" altLang="en-US" sz="2800" dirty="0" smtClean="0"/>
              <a:t>	Many students want to read the question quickly and move on to writing. However, APUSH essay prompts are challenging. They ask students to perform specific writing tasks. The questions also contain qualifiers that guide and restrict your answer. </a:t>
            </a:r>
            <a:r>
              <a:rPr lang="en-US" altLang="en-US" sz="2800" dirty="0" smtClean="0">
                <a:effectLst>
                  <a:outerShdw blurRad="38100" dist="38100" dir="2700000" algn="tl">
                    <a:srgbClr val="000000">
                      <a:alpha val="43137"/>
                    </a:srgbClr>
                  </a:outerShdw>
                </a:effectLst>
              </a:rPr>
              <a:t>Rather than taking 10 seconds to read the question, you would be better off spending 45 seconds reading, re-reading, marking, and analyzing. Remember, a mistake in understanding a question could make the rest of a student’s effort almost worthless</a:t>
            </a:r>
            <a:r>
              <a:rPr lang="en-US" altLang="en-US" sz="2800" dirty="0" smtClean="0">
                <a:solidFill>
                  <a:srgbClr val="FFC000"/>
                </a:solidFill>
              </a:rPr>
              <a:t>.</a:t>
            </a:r>
          </a:p>
        </p:txBody>
      </p:sp>
      <p:sp>
        <p:nvSpPr>
          <p:cNvPr id="2" name="Title 1"/>
          <p:cNvSpPr>
            <a:spLocks noGrp="1"/>
          </p:cNvSpPr>
          <p:nvPr>
            <p:ph type="title"/>
          </p:nvPr>
        </p:nvSpPr>
        <p:spPr/>
        <p:txBody>
          <a:bodyPr>
            <a:normAutofit fontScale="90000"/>
          </a:bodyPr>
          <a:lstStyle/>
          <a:p>
            <a:pPr algn="ctr" fontAlgn="auto">
              <a:spcAft>
                <a:spcPts val="0"/>
              </a:spcAft>
              <a:defRPr/>
            </a:pPr>
            <a:r>
              <a:rPr altLang="en-US" b="1" smtClean="0"/>
              <a:t>The Importance of Understanding the Prompt</a:t>
            </a:r>
            <a:endParaRPr altLang="en-US" smtClean="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pPr fontAlgn="auto">
              <a:spcAft>
                <a:spcPts val="0"/>
              </a:spcAft>
              <a:defRPr/>
            </a:pPr>
            <a:r>
              <a:rPr smtClean="0"/>
              <a:t>Break it down like so:</a:t>
            </a:r>
          </a:p>
        </p:txBody>
      </p:sp>
      <p:graphicFrame>
        <p:nvGraphicFramePr>
          <p:cNvPr id="4" name="Content Placeholder 3"/>
          <p:cNvGraphicFramePr>
            <a:graphicFrameLocks noGrp="1"/>
          </p:cNvGraphicFramePr>
          <p:nvPr>
            <p:ph sz="half" idx="1"/>
          </p:nvPr>
        </p:nvGraphicFramePr>
        <p:xfrm>
          <a:off x="381000" y="609600"/>
          <a:ext cx="8458200" cy="3810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half" idx="2"/>
          </p:nvPr>
        </p:nvSpPr>
        <p:spPr>
          <a:xfrm>
            <a:off x="0" y="3886200"/>
            <a:ext cx="9144000" cy="2971800"/>
          </a:xfrm>
        </p:spPr>
        <p:txBody>
          <a:bodyPr/>
          <a:lstStyle/>
          <a:p>
            <a:pPr>
              <a:buFont typeface="Wingdings" pitchFamily="-107" charset="2"/>
              <a:buChar char="l"/>
            </a:pPr>
            <a:r>
              <a:rPr lang="en-US" smtClean="0"/>
              <a:t>Next, brainstorm (in whatever organic way makes sense to you) the information needed to answer the prompt in full.</a:t>
            </a:r>
          </a:p>
          <a:p>
            <a:pPr>
              <a:buFont typeface="Wingdings" pitchFamily="-107" charset="2"/>
              <a:buChar char="l"/>
            </a:pPr>
            <a:r>
              <a:rPr lang="en-US" smtClean="0"/>
              <a:t>Write a thesis statement that demonstrates an argument and the topics to come.</a:t>
            </a:r>
          </a:p>
          <a:p>
            <a:pPr>
              <a:buFont typeface="Wingdings" pitchFamily="-107" charset="2"/>
              <a:buChar char="l"/>
            </a:pPr>
            <a:r>
              <a:rPr lang="en-US" smtClean="0"/>
              <a:t>Double check that your thesis answers all parts of the prompt as you diagrammed it before you begin writing.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Scale>
                                      <p:cBhvr>
                                        <p:cTn id="7" dur="1000" decel="50000" fill="hold">
                                          <p:stCondLst>
                                            <p:cond delay="0"/>
                                          </p:stCondLst>
                                        </p:cTn>
                                        <p:tgtEl>
                                          <p:spTgt spid="5">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
                                            <p:txEl>
                                              <p:pRg st="0" end="0"/>
                                            </p:txEl>
                                          </p:spTgt>
                                        </p:tgtEl>
                                        <p:attrNameLst>
                                          <p:attrName>ppt_x</p:attrName>
                                          <p:attrName>ppt_y</p:attrName>
                                        </p:attrNameLst>
                                      </p:cBhvr>
                                    </p:animMotion>
                                    <p:animEffect transition="in" filter="fade">
                                      <p:cBhvr>
                                        <p:cTn id="9" dur="1000"/>
                                        <p:tgtEl>
                                          <p:spTgt spid="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Scale>
                                      <p:cBhvr>
                                        <p:cTn id="14" dur="1000" decel="50000" fill="hold">
                                          <p:stCondLst>
                                            <p:cond delay="0"/>
                                          </p:stCondLst>
                                        </p:cTn>
                                        <p:tgtEl>
                                          <p:spTgt spid="5">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5">
                                            <p:txEl>
                                              <p:pRg st="1" end="1"/>
                                            </p:txEl>
                                          </p:spTgt>
                                        </p:tgtEl>
                                        <p:attrNameLst>
                                          <p:attrName>ppt_x</p:attrName>
                                          <p:attrName>ppt_y</p:attrName>
                                        </p:attrNameLst>
                                      </p:cBhvr>
                                    </p:animMotion>
                                    <p:animEffect transition="in" filter="fade">
                                      <p:cBhvr>
                                        <p:cTn id="16" dur="1000"/>
                                        <p:tgtEl>
                                          <p:spTgt spid="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Scale>
                                      <p:cBhvr>
                                        <p:cTn id="21" dur="1000" decel="50000" fill="hold">
                                          <p:stCondLst>
                                            <p:cond delay="0"/>
                                          </p:stCondLst>
                                        </p:cTn>
                                        <p:tgtEl>
                                          <p:spTgt spid="5">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5">
                                            <p:txEl>
                                              <p:pRg st="2" end="2"/>
                                            </p:txEl>
                                          </p:spTgt>
                                        </p:tgtEl>
                                        <p:attrNameLst>
                                          <p:attrName>ppt_x</p:attrName>
                                          <p:attrName>ppt_y</p:attrName>
                                        </p:attrNameLst>
                                      </p:cBhvr>
                                    </p:animMotion>
                                    <p:animEffect transition="in" filter="fade">
                                      <p:cBhvr>
                                        <p:cTn id="23"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r>
              <a:rPr smtClean="0"/>
              <a:t>Try it!</a:t>
            </a:r>
          </a:p>
        </p:txBody>
      </p:sp>
      <p:sp>
        <p:nvSpPr>
          <p:cNvPr id="6" name="Content Placeholder 5"/>
          <p:cNvSpPr>
            <a:spLocks noGrp="1"/>
          </p:cNvSpPr>
          <p:nvPr>
            <p:ph sz="half" idx="1"/>
          </p:nvPr>
        </p:nvSpPr>
        <p:spPr>
          <a:xfrm>
            <a:off x="457200" y="1524000"/>
            <a:ext cx="4059238" cy="4572000"/>
          </a:xfrm>
        </p:spPr>
        <p:txBody>
          <a:bodyPr/>
          <a:lstStyle/>
          <a:p>
            <a:pPr>
              <a:buFont typeface="Wingdings" pitchFamily="-107" charset="2"/>
              <a:buNone/>
            </a:pPr>
            <a:r>
              <a:rPr lang="en-US" altLang="en-US" sz="3200" smtClean="0"/>
              <a:t>“The South never had a chance to win the Civil War.” To what extent and why do you agree or disagree with this statement?</a:t>
            </a:r>
          </a:p>
          <a:p>
            <a:pPr>
              <a:buFont typeface="Wingdings" pitchFamily="-107" charset="2"/>
              <a:buNone/>
            </a:pPr>
            <a:r>
              <a:rPr lang="en-US" altLang="en-US" smtClean="0"/>
              <a:t> </a:t>
            </a:r>
          </a:p>
          <a:p>
            <a:pPr>
              <a:buFont typeface="Wingdings" pitchFamily="-107" charset="2"/>
              <a:buNone/>
            </a:pPr>
            <a:endParaRPr lang="en-US" altLang="en-US" smtClean="0"/>
          </a:p>
        </p:txBody>
      </p:sp>
      <p:sp>
        <p:nvSpPr>
          <p:cNvPr id="7" name="Content Placeholder 6"/>
          <p:cNvSpPr>
            <a:spLocks noGrp="1"/>
          </p:cNvSpPr>
          <p:nvPr>
            <p:ph sz="half" idx="2"/>
          </p:nvPr>
        </p:nvSpPr>
        <p:spPr>
          <a:xfrm>
            <a:off x="4343400" y="1600200"/>
            <a:ext cx="4495800" cy="4530725"/>
          </a:xfrm>
        </p:spPr>
        <p:txBody>
          <a:bodyPr/>
          <a:lstStyle/>
          <a:p>
            <a:pPr>
              <a:buFont typeface="Wingdings" pitchFamily="-107" charset="2"/>
              <a:buNone/>
            </a:pPr>
            <a:r>
              <a:rPr lang="en-US" altLang="en-US" sz="3200" smtClean="0"/>
              <a:t>Discuss the political, economic and social reforms introduced in the South between 1864 and 1877. To what extent did these reforms survive the Compromise of 1877?</a:t>
            </a:r>
          </a:p>
          <a:p>
            <a:pPr>
              <a:buFont typeface="Wingdings" pitchFamily="-107" charset="2"/>
              <a:buNone/>
            </a:pPr>
            <a:endParaRPr lang="en-US" altLang="en-US" smtClean="0"/>
          </a:p>
        </p:txBody>
      </p:sp>
      <p:sp>
        <p:nvSpPr>
          <p:cNvPr id="8" name="Oval 7"/>
          <p:cNvSpPr>
            <a:spLocks noChangeArrowheads="1"/>
          </p:cNvSpPr>
          <p:nvPr/>
        </p:nvSpPr>
        <p:spPr bwMode="auto">
          <a:xfrm>
            <a:off x="609600" y="3200400"/>
            <a:ext cx="3733800" cy="1447800"/>
          </a:xfrm>
          <a:prstGeom prst="ellipse">
            <a:avLst/>
          </a:prstGeom>
          <a:noFill/>
          <a:ln w="57150">
            <a:solidFill>
              <a:srgbClr val="92D050"/>
            </a:solidFill>
            <a:round/>
            <a:headEnd/>
            <a:tailEnd/>
          </a:ln>
        </p:spPr>
        <p:txBody>
          <a:bodyPr/>
          <a:lstStyle/>
          <a:p>
            <a:endParaRPr lang="en-US" altLang="en-US"/>
          </a:p>
        </p:txBody>
      </p:sp>
      <p:cxnSp>
        <p:nvCxnSpPr>
          <p:cNvPr id="10" name="Straight Connector 9"/>
          <p:cNvCxnSpPr>
            <a:cxnSpLocks noChangeShapeType="1"/>
          </p:cNvCxnSpPr>
          <p:nvPr/>
        </p:nvCxnSpPr>
        <p:spPr bwMode="auto">
          <a:xfrm>
            <a:off x="1752600" y="3048000"/>
            <a:ext cx="2438400" cy="1588"/>
          </a:xfrm>
          <a:prstGeom prst="line">
            <a:avLst/>
          </a:prstGeom>
          <a:noFill/>
          <a:ln w="76200">
            <a:solidFill>
              <a:srgbClr val="FFFF00"/>
            </a:solidFill>
            <a:round/>
            <a:headEnd/>
            <a:tailEnd/>
          </a:ln>
        </p:spPr>
      </p:cxnSp>
      <p:cxnSp>
        <p:nvCxnSpPr>
          <p:cNvPr id="13" name="Straight Connector 12"/>
          <p:cNvCxnSpPr>
            <a:cxnSpLocks noChangeShapeType="1"/>
          </p:cNvCxnSpPr>
          <p:nvPr/>
        </p:nvCxnSpPr>
        <p:spPr bwMode="auto">
          <a:xfrm>
            <a:off x="762000" y="2057400"/>
            <a:ext cx="2057400" cy="1588"/>
          </a:xfrm>
          <a:prstGeom prst="line">
            <a:avLst/>
          </a:prstGeom>
          <a:noFill/>
          <a:ln w="76200">
            <a:solidFill>
              <a:srgbClr val="FFFF00"/>
            </a:solidFill>
            <a:round/>
            <a:headEnd/>
            <a:tailEnd/>
          </a:ln>
        </p:spPr>
      </p:cxnSp>
      <p:sp>
        <p:nvSpPr>
          <p:cNvPr id="15" name="Rectangle 14"/>
          <p:cNvSpPr/>
          <p:nvPr/>
        </p:nvSpPr>
        <p:spPr>
          <a:xfrm rot="20764990">
            <a:off x="911843" y="5497422"/>
            <a:ext cx="3254455" cy="954107"/>
          </a:xfrm>
          <a:prstGeom prst="rect">
            <a:avLst/>
          </a:prstGeom>
          <a:noFill/>
        </p:spPr>
        <p:txBody>
          <a:bodyPr>
            <a:spAutoFit/>
          </a:bodyPr>
          <a:lstStyle/>
          <a:p>
            <a:pPr algn="ctr">
              <a:defRPr/>
            </a:pPr>
            <a:r>
              <a:rPr lang="en-US" sz="2800" b="1" cap="all" dirty="0">
                <a:ln w="9000" cmpd="sng">
                  <a:solidFill>
                    <a:schemeClr val="accent4">
                      <a:shade val="50000"/>
                      <a:satMod val="120000"/>
                    </a:schemeClr>
                  </a:solidFill>
                  <a:prstDash val="solid"/>
                </a:ln>
                <a:solidFill>
                  <a:srgbClr val="99CCFF"/>
                </a:solidFill>
                <a:effectLst>
                  <a:reflection blurRad="12700" stA="28000" endPos="45000" dist="1000" dir="5400000" sy="-100000" algn="bl" rotWithShape="0"/>
                </a:effectLst>
                <a:latin typeface="Tahoma" pitchFamily="34" charset="0"/>
                <a:ea typeface="+mn-ea"/>
              </a:rPr>
              <a:t>Antebellum South - 1865</a:t>
            </a:r>
          </a:p>
        </p:txBody>
      </p:sp>
      <p:sp>
        <p:nvSpPr>
          <p:cNvPr id="16" name="Oval 15"/>
          <p:cNvSpPr>
            <a:spLocks noChangeArrowheads="1"/>
          </p:cNvSpPr>
          <p:nvPr/>
        </p:nvSpPr>
        <p:spPr bwMode="auto">
          <a:xfrm>
            <a:off x="4191000" y="1371600"/>
            <a:ext cx="1905000" cy="914400"/>
          </a:xfrm>
          <a:prstGeom prst="ellipse">
            <a:avLst/>
          </a:prstGeom>
          <a:noFill/>
          <a:ln w="57150">
            <a:solidFill>
              <a:srgbClr val="92D050"/>
            </a:solidFill>
            <a:round/>
            <a:headEnd/>
            <a:tailEnd/>
          </a:ln>
        </p:spPr>
        <p:txBody>
          <a:bodyPr/>
          <a:lstStyle/>
          <a:p>
            <a:endParaRPr lang="en-US" altLang="en-US"/>
          </a:p>
        </p:txBody>
      </p:sp>
      <p:cxnSp>
        <p:nvCxnSpPr>
          <p:cNvPr id="17" name="Straight Connector 16"/>
          <p:cNvCxnSpPr>
            <a:cxnSpLocks noChangeShapeType="1"/>
          </p:cNvCxnSpPr>
          <p:nvPr/>
        </p:nvCxnSpPr>
        <p:spPr bwMode="auto">
          <a:xfrm>
            <a:off x="6629400" y="2133600"/>
            <a:ext cx="1447800" cy="1588"/>
          </a:xfrm>
          <a:prstGeom prst="line">
            <a:avLst/>
          </a:prstGeom>
          <a:noFill/>
          <a:ln w="76200">
            <a:solidFill>
              <a:srgbClr val="FFFF00"/>
            </a:solidFill>
            <a:round/>
            <a:headEnd/>
            <a:tailEnd/>
          </a:ln>
        </p:spPr>
      </p:cxnSp>
      <p:cxnSp>
        <p:nvCxnSpPr>
          <p:cNvPr id="19" name="Straight Connector 18"/>
          <p:cNvCxnSpPr>
            <a:cxnSpLocks noChangeShapeType="1"/>
          </p:cNvCxnSpPr>
          <p:nvPr/>
        </p:nvCxnSpPr>
        <p:spPr bwMode="auto">
          <a:xfrm>
            <a:off x="4800600" y="2667000"/>
            <a:ext cx="3581400" cy="1588"/>
          </a:xfrm>
          <a:prstGeom prst="line">
            <a:avLst/>
          </a:prstGeom>
          <a:noFill/>
          <a:ln w="76200">
            <a:solidFill>
              <a:srgbClr val="FFFF00"/>
            </a:solidFill>
            <a:round/>
            <a:headEnd/>
            <a:tailEnd/>
          </a:ln>
        </p:spPr>
      </p:cxnSp>
      <p:cxnSp>
        <p:nvCxnSpPr>
          <p:cNvPr id="22" name="Straight Connector 21"/>
          <p:cNvCxnSpPr>
            <a:cxnSpLocks noChangeShapeType="1"/>
          </p:cNvCxnSpPr>
          <p:nvPr/>
        </p:nvCxnSpPr>
        <p:spPr bwMode="auto">
          <a:xfrm>
            <a:off x="4800600" y="3124200"/>
            <a:ext cx="3581400" cy="1588"/>
          </a:xfrm>
          <a:prstGeom prst="line">
            <a:avLst/>
          </a:prstGeom>
          <a:noFill/>
          <a:ln w="76200">
            <a:solidFill>
              <a:srgbClr val="FFFF00"/>
            </a:solidFill>
            <a:round/>
            <a:headEnd/>
            <a:tailEnd/>
          </a:ln>
        </p:spPr>
      </p:cxnSp>
      <p:cxnSp>
        <p:nvCxnSpPr>
          <p:cNvPr id="23" name="Straight Connector 22"/>
          <p:cNvCxnSpPr>
            <a:cxnSpLocks noChangeShapeType="1"/>
          </p:cNvCxnSpPr>
          <p:nvPr/>
        </p:nvCxnSpPr>
        <p:spPr bwMode="auto">
          <a:xfrm>
            <a:off x="4800600" y="3581400"/>
            <a:ext cx="3581400" cy="1588"/>
          </a:xfrm>
          <a:prstGeom prst="line">
            <a:avLst/>
          </a:prstGeom>
          <a:noFill/>
          <a:ln w="76200">
            <a:solidFill>
              <a:srgbClr val="FFFF00"/>
            </a:solidFill>
            <a:round/>
            <a:headEnd/>
            <a:tailEnd/>
          </a:ln>
        </p:spPr>
      </p:cxnSp>
      <p:sp>
        <p:nvSpPr>
          <p:cNvPr id="24" name="Oval 23"/>
          <p:cNvSpPr>
            <a:spLocks noChangeArrowheads="1"/>
          </p:cNvSpPr>
          <p:nvPr/>
        </p:nvSpPr>
        <p:spPr bwMode="auto">
          <a:xfrm>
            <a:off x="4572000" y="3962400"/>
            <a:ext cx="2590800" cy="685800"/>
          </a:xfrm>
          <a:prstGeom prst="ellipse">
            <a:avLst/>
          </a:prstGeom>
          <a:noFill/>
          <a:ln w="57150">
            <a:solidFill>
              <a:srgbClr val="92D050"/>
            </a:solidFill>
            <a:round/>
            <a:headEnd/>
            <a:tailEnd/>
          </a:ln>
        </p:spPr>
        <p:txBody>
          <a:bodyPr/>
          <a:lstStyle/>
          <a:p>
            <a:endParaRPr lang="en-US" altLang="en-US"/>
          </a:p>
        </p:txBody>
      </p:sp>
      <p:cxnSp>
        <p:nvCxnSpPr>
          <p:cNvPr id="25" name="Straight Connector 24"/>
          <p:cNvCxnSpPr>
            <a:cxnSpLocks noChangeShapeType="1"/>
          </p:cNvCxnSpPr>
          <p:nvPr/>
        </p:nvCxnSpPr>
        <p:spPr bwMode="auto">
          <a:xfrm>
            <a:off x="4800600" y="5105400"/>
            <a:ext cx="3581400" cy="1588"/>
          </a:xfrm>
          <a:prstGeom prst="line">
            <a:avLst/>
          </a:prstGeom>
          <a:noFill/>
          <a:ln w="76200">
            <a:solidFill>
              <a:srgbClr val="FFFF00"/>
            </a:solidFill>
            <a:round/>
            <a:headEnd/>
            <a:tailEnd/>
          </a:ln>
        </p:spPr>
      </p:cxnSp>
      <p:cxnSp>
        <p:nvCxnSpPr>
          <p:cNvPr id="26" name="Straight Connector 25"/>
          <p:cNvCxnSpPr>
            <a:cxnSpLocks noChangeShapeType="1"/>
          </p:cNvCxnSpPr>
          <p:nvPr/>
        </p:nvCxnSpPr>
        <p:spPr bwMode="auto">
          <a:xfrm>
            <a:off x="4800600" y="5562600"/>
            <a:ext cx="3581400" cy="1588"/>
          </a:xfrm>
          <a:prstGeom prst="line">
            <a:avLst/>
          </a:prstGeom>
          <a:noFill/>
          <a:ln w="76200">
            <a:solidFill>
              <a:srgbClr val="FFFF00"/>
            </a:solidFill>
            <a:round/>
            <a:headEnd/>
            <a:tailEnd/>
          </a:ln>
        </p:spPr>
      </p:cxnSp>
      <p:sp>
        <p:nvSpPr>
          <p:cNvPr id="27" name="Rounded Rectangle 26"/>
          <p:cNvSpPr>
            <a:spLocks noChangeArrowheads="1"/>
          </p:cNvSpPr>
          <p:nvPr/>
        </p:nvSpPr>
        <p:spPr bwMode="auto">
          <a:xfrm>
            <a:off x="4648200" y="3581400"/>
            <a:ext cx="3124200" cy="533400"/>
          </a:xfrm>
          <a:prstGeom prst="roundRect">
            <a:avLst>
              <a:gd name="adj" fmla="val 16667"/>
            </a:avLst>
          </a:prstGeom>
          <a:solidFill>
            <a:srgbClr val="FF3300">
              <a:alpha val="38823"/>
            </a:srgbClr>
          </a:solidFill>
          <a:ln w="76200">
            <a:solidFill>
              <a:srgbClr val="3333FF"/>
            </a:solidFill>
            <a:round/>
            <a:headEnd/>
            <a:tailEnd/>
          </a:ln>
        </p:spPr>
        <p:txBody>
          <a:body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Scale>
                                      <p:cBhvr>
                                        <p:cTn id="21"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8"/>
                                        </p:tgtEl>
                                        <p:attrNameLst>
                                          <p:attrName>ppt_x</p:attrName>
                                          <p:attrName>ppt_y</p:attrName>
                                        </p:attrNameLst>
                                      </p:cBhvr>
                                    </p:animMotion>
                                    <p:animEffect transition="in" filter="fade">
                                      <p:cBhvr>
                                        <p:cTn id="23" dur="1000"/>
                                        <p:tgtEl>
                                          <p:spTgt spid="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9" presetClass="entr" presetSubtype="0" decel="100000"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500" fill="hold"/>
                                        <p:tgtEl>
                                          <p:spTgt spid="13"/>
                                        </p:tgtEl>
                                        <p:attrNameLst>
                                          <p:attrName>ppt_w</p:attrName>
                                        </p:attrNameLst>
                                      </p:cBhvr>
                                      <p:tavLst>
                                        <p:tav tm="0">
                                          <p:val>
                                            <p:fltVal val="0"/>
                                          </p:val>
                                        </p:tav>
                                        <p:tav tm="100000">
                                          <p:val>
                                            <p:strVal val="#ppt_w"/>
                                          </p:val>
                                        </p:tav>
                                      </p:tavLst>
                                    </p:anim>
                                    <p:anim calcmode="lin" valueType="num">
                                      <p:cBhvr>
                                        <p:cTn id="29" dur="500" fill="hold"/>
                                        <p:tgtEl>
                                          <p:spTgt spid="13"/>
                                        </p:tgtEl>
                                        <p:attrNameLst>
                                          <p:attrName>ppt_h</p:attrName>
                                        </p:attrNameLst>
                                      </p:cBhvr>
                                      <p:tavLst>
                                        <p:tav tm="0">
                                          <p:val>
                                            <p:fltVal val="0"/>
                                          </p:val>
                                        </p:tav>
                                        <p:tav tm="100000">
                                          <p:val>
                                            <p:strVal val="#ppt_h"/>
                                          </p:val>
                                        </p:tav>
                                      </p:tavLst>
                                    </p:anim>
                                    <p:anim calcmode="lin" valueType="num">
                                      <p:cBhvr>
                                        <p:cTn id="30" dur="500" fill="hold"/>
                                        <p:tgtEl>
                                          <p:spTgt spid="13"/>
                                        </p:tgtEl>
                                        <p:attrNameLst>
                                          <p:attrName>style.rotation</p:attrName>
                                        </p:attrNameLst>
                                      </p:cBhvr>
                                      <p:tavLst>
                                        <p:tav tm="0">
                                          <p:val>
                                            <p:fltVal val="360"/>
                                          </p:val>
                                        </p:tav>
                                        <p:tav tm="100000">
                                          <p:val>
                                            <p:fltVal val="0"/>
                                          </p:val>
                                        </p:tav>
                                      </p:tavLst>
                                    </p:anim>
                                    <p:animEffect transition="in" filter="fade">
                                      <p:cBhvr>
                                        <p:cTn id="31" dur="500"/>
                                        <p:tgtEl>
                                          <p:spTgt spid="13"/>
                                        </p:tgtEl>
                                      </p:cBhvr>
                                    </p:animEffect>
                                  </p:childTnLst>
                                </p:cTn>
                              </p:par>
                              <p:par>
                                <p:cTn id="32" presetID="49" presetClass="entr" presetSubtype="0" decel="100000" fill="hold" nodeType="with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p:cTn id="34" dur="500" fill="hold"/>
                                        <p:tgtEl>
                                          <p:spTgt spid="10"/>
                                        </p:tgtEl>
                                        <p:attrNameLst>
                                          <p:attrName>ppt_w</p:attrName>
                                        </p:attrNameLst>
                                      </p:cBhvr>
                                      <p:tavLst>
                                        <p:tav tm="0">
                                          <p:val>
                                            <p:fltVal val="0"/>
                                          </p:val>
                                        </p:tav>
                                        <p:tav tm="100000">
                                          <p:val>
                                            <p:strVal val="#ppt_w"/>
                                          </p:val>
                                        </p:tav>
                                      </p:tavLst>
                                    </p:anim>
                                    <p:anim calcmode="lin" valueType="num">
                                      <p:cBhvr>
                                        <p:cTn id="35" dur="500" fill="hold"/>
                                        <p:tgtEl>
                                          <p:spTgt spid="10"/>
                                        </p:tgtEl>
                                        <p:attrNameLst>
                                          <p:attrName>ppt_h</p:attrName>
                                        </p:attrNameLst>
                                      </p:cBhvr>
                                      <p:tavLst>
                                        <p:tav tm="0">
                                          <p:val>
                                            <p:fltVal val="0"/>
                                          </p:val>
                                        </p:tav>
                                        <p:tav tm="100000">
                                          <p:val>
                                            <p:strVal val="#ppt_h"/>
                                          </p:val>
                                        </p:tav>
                                      </p:tavLst>
                                    </p:anim>
                                    <p:anim calcmode="lin" valueType="num">
                                      <p:cBhvr>
                                        <p:cTn id="36" dur="500" fill="hold"/>
                                        <p:tgtEl>
                                          <p:spTgt spid="10"/>
                                        </p:tgtEl>
                                        <p:attrNameLst>
                                          <p:attrName>style.rotation</p:attrName>
                                        </p:attrNameLst>
                                      </p:cBhvr>
                                      <p:tavLst>
                                        <p:tav tm="0">
                                          <p:val>
                                            <p:fltVal val="360"/>
                                          </p:val>
                                        </p:tav>
                                        <p:tav tm="100000">
                                          <p:val>
                                            <p:fltVal val="0"/>
                                          </p:val>
                                        </p:tav>
                                      </p:tavLst>
                                    </p:anim>
                                    <p:animEffect transition="in" filter="fade">
                                      <p:cBhvr>
                                        <p:cTn id="37" dur="500"/>
                                        <p:tgtEl>
                                          <p:spTgt spid="1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slide(fromBottom)">
                                      <p:cBhvr>
                                        <p:cTn id="42" dur="500"/>
                                        <p:tgtEl>
                                          <p:spTgt spid="1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Effect transition="in" filter="fade">
                                      <p:cBhvr>
                                        <p:cTn id="47" dur="1000"/>
                                        <p:tgtEl>
                                          <p:spTgt spid="7">
                                            <p:txEl>
                                              <p:pRg st="0" end="0"/>
                                            </p:txEl>
                                          </p:spTgt>
                                        </p:tgtEl>
                                      </p:cBhvr>
                                    </p:animEffect>
                                    <p:anim calcmode="lin" valueType="num">
                                      <p:cBhvr>
                                        <p:cTn id="4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4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52" presetClass="entr" presetSubtype="0"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Scale>
                                      <p:cBhvr>
                                        <p:cTn id="54" dur="1000" decel="50000" fill="hold">
                                          <p:stCondLst>
                                            <p:cond delay="0"/>
                                          </p:stCondLst>
                                        </p:cTn>
                                        <p:tgtEl>
                                          <p:spTgt spid="1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5" dur="1000" decel="50000" fill="hold">
                                          <p:stCondLst>
                                            <p:cond delay="0"/>
                                          </p:stCondLst>
                                        </p:cTn>
                                        <p:tgtEl>
                                          <p:spTgt spid="16"/>
                                        </p:tgtEl>
                                        <p:attrNameLst>
                                          <p:attrName>ppt_x</p:attrName>
                                          <p:attrName>ppt_y</p:attrName>
                                        </p:attrNameLst>
                                      </p:cBhvr>
                                    </p:animMotion>
                                    <p:animEffect transition="in" filter="fade">
                                      <p:cBhvr>
                                        <p:cTn id="56" dur="1000"/>
                                        <p:tgtEl>
                                          <p:spTgt spid="16"/>
                                        </p:tgtEl>
                                      </p:cBhvr>
                                    </p:animEffect>
                                  </p:childTnLst>
                                </p:cTn>
                              </p:par>
                              <p:par>
                                <p:cTn id="57" presetID="52" presetClass="entr" presetSubtype="0" fill="hold" grpId="0" nodeType="withEffect">
                                  <p:stCondLst>
                                    <p:cond delay="0"/>
                                  </p:stCondLst>
                                  <p:childTnLst>
                                    <p:set>
                                      <p:cBhvr>
                                        <p:cTn id="58" dur="1" fill="hold">
                                          <p:stCondLst>
                                            <p:cond delay="0"/>
                                          </p:stCondLst>
                                        </p:cTn>
                                        <p:tgtEl>
                                          <p:spTgt spid="24"/>
                                        </p:tgtEl>
                                        <p:attrNameLst>
                                          <p:attrName>style.visibility</p:attrName>
                                        </p:attrNameLst>
                                      </p:cBhvr>
                                      <p:to>
                                        <p:strVal val="visible"/>
                                      </p:to>
                                    </p:set>
                                    <p:animScale>
                                      <p:cBhvr>
                                        <p:cTn id="59" dur="1000" decel="50000" fill="hold">
                                          <p:stCondLst>
                                            <p:cond delay="0"/>
                                          </p:stCondLst>
                                        </p:cTn>
                                        <p:tgtEl>
                                          <p:spTgt spid="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0" dur="1000" decel="50000" fill="hold">
                                          <p:stCondLst>
                                            <p:cond delay="0"/>
                                          </p:stCondLst>
                                        </p:cTn>
                                        <p:tgtEl>
                                          <p:spTgt spid="24"/>
                                        </p:tgtEl>
                                        <p:attrNameLst>
                                          <p:attrName>ppt_x</p:attrName>
                                          <p:attrName>ppt_y</p:attrName>
                                        </p:attrNameLst>
                                      </p:cBhvr>
                                    </p:animMotion>
                                    <p:animEffect transition="in" filter="fade">
                                      <p:cBhvr>
                                        <p:cTn id="61" dur="1000"/>
                                        <p:tgtEl>
                                          <p:spTgt spid="24"/>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49" presetClass="entr" presetSubtype="0" decel="100000" fill="hold" nodeType="clickEffect">
                                  <p:stCondLst>
                                    <p:cond delay="0"/>
                                  </p:stCondLst>
                                  <p:childTnLst>
                                    <p:set>
                                      <p:cBhvr>
                                        <p:cTn id="65" dur="1" fill="hold">
                                          <p:stCondLst>
                                            <p:cond delay="0"/>
                                          </p:stCondLst>
                                        </p:cTn>
                                        <p:tgtEl>
                                          <p:spTgt spid="17"/>
                                        </p:tgtEl>
                                        <p:attrNameLst>
                                          <p:attrName>style.visibility</p:attrName>
                                        </p:attrNameLst>
                                      </p:cBhvr>
                                      <p:to>
                                        <p:strVal val="visible"/>
                                      </p:to>
                                    </p:set>
                                    <p:anim calcmode="lin" valueType="num">
                                      <p:cBhvr>
                                        <p:cTn id="66" dur="500" fill="hold"/>
                                        <p:tgtEl>
                                          <p:spTgt spid="17"/>
                                        </p:tgtEl>
                                        <p:attrNameLst>
                                          <p:attrName>ppt_w</p:attrName>
                                        </p:attrNameLst>
                                      </p:cBhvr>
                                      <p:tavLst>
                                        <p:tav tm="0">
                                          <p:val>
                                            <p:fltVal val="0"/>
                                          </p:val>
                                        </p:tav>
                                        <p:tav tm="100000">
                                          <p:val>
                                            <p:strVal val="#ppt_w"/>
                                          </p:val>
                                        </p:tav>
                                      </p:tavLst>
                                    </p:anim>
                                    <p:anim calcmode="lin" valueType="num">
                                      <p:cBhvr>
                                        <p:cTn id="67" dur="500" fill="hold"/>
                                        <p:tgtEl>
                                          <p:spTgt spid="17"/>
                                        </p:tgtEl>
                                        <p:attrNameLst>
                                          <p:attrName>ppt_h</p:attrName>
                                        </p:attrNameLst>
                                      </p:cBhvr>
                                      <p:tavLst>
                                        <p:tav tm="0">
                                          <p:val>
                                            <p:fltVal val="0"/>
                                          </p:val>
                                        </p:tav>
                                        <p:tav tm="100000">
                                          <p:val>
                                            <p:strVal val="#ppt_h"/>
                                          </p:val>
                                        </p:tav>
                                      </p:tavLst>
                                    </p:anim>
                                    <p:anim calcmode="lin" valueType="num">
                                      <p:cBhvr>
                                        <p:cTn id="68" dur="500" fill="hold"/>
                                        <p:tgtEl>
                                          <p:spTgt spid="17"/>
                                        </p:tgtEl>
                                        <p:attrNameLst>
                                          <p:attrName>style.rotation</p:attrName>
                                        </p:attrNameLst>
                                      </p:cBhvr>
                                      <p:tavLst>
                                        <p:tav tm="0">
                                          <p:val>
                                            <p:fltVal val="360"/>
                                          </p:val>
                                        </p:tav>
                                        <p:tav tm="100000">
                                          <p:val>
                                            <p:fltVal val="0"/>
                                          </p:val>
                                        </p:tav>
                                      </p:tavLst>
                                    </p:anim>
                                    <p:animEffect transition="in" filter="fade">
                                      <p:cBhvr>
                                        <p:cTn id="69" dur="500"/>
                                        <p:tgtEl>
                                          <p:spTgt spid="17"/>
                                        </p:tgtEl>
                                      </p:cBhvr>
                                    </p:animEffect>
                                  </p:childTnLst>
                                </p:cTn>
                              </p:par>
                              <p:par>
                                <p:cTn id="70" presetID="49" presetClass="entr" presetSubtype="0" decel="100000" fill="hold" nodeType="with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500" fill="hold"/>
                                        <p:tgtEl>
                                          <p:spTgt spid="19"/>
                                        </p:tgtEl>
                                        <p:attrNameLst>
                                          <p:attrName>ppt_w</p:attrName>
                                        </p:attrNameLst>
                                      </p:cBhvr>
                                      <p:tavLst>
                                        <p:tav tm="0">
                                          <p:val>
                                            <p:fltVal val="0"/>
                                          </p:val>
                                        </p:tav>
                                        <p:tav tm="100000">
                                          <p:val>
                                            <p:strVal val="#ppt_w"/>
                                          </p:val>
                                        </p:tav>
                                      </p:tavLst>
                                    </p:anim>
                                    <p:anim calcmode="lin" valueType="num">
                                      <p:cBhvr>
                                        <p:cTn id="73" dur="500" fill="hold"/>
                                        <p:tgtEl>
                                          <p:spTgt spid="19"/>
                                        </p:tgtEl>
                                        <p:attrNameLst>
                                          <p:attrName>ppt_h</p:attrName>
                                        </p:attrNameLst>
                                      </p:cBhvr>
                                      <p:tavLst>
                                        <p:tav tm="0">
                                          <p:val>
                                            <p:fltVal val="0"/>
                                          </p:val>
                                        </p:tav>
                                        <p:tav tm="100000">
                                          <p:val>
                                            <p:strVal val="#ppt_h"/>
                                          </p:val>
                                        </p:tav>
                                      </p:tavLst>
                                    </p:anim>
                                    <p:anim calcmode="lin" valueType="num">
                                      <p:cBhvr>
                                        <p:cTn id="74" dur="500" fill="hold"/>
                                        <p:tgtEl>
                                          <p:spTgt spid="19"/>
                                        </p:tgtEl>
                                        <p:attrNameLst>
                                          <p:attrName>style.rotation</p:attrName>
                                        </p:attrNameLst>
                                      </p:cBhvr>
                                      <p:tavLst>
                                        <p:tav tm="0">
                                          <p:val>
                                            <p:fltVal val="360"/>
                                          </p:val>
                                        </p:tav>
                                        <p:tav tm="100000">
                                          <p:val>
                                            <p:fltVal val="0"/>
                                          </p:val>
                                        </p:tav>
                                      </p:tavLst>
                                    </p:anim>
                                    <p:animEffect transition="in" filter="fade">
                                      <p:cBhvr>
                                        <p:cTn id="75" dur="500"/>
                                        <p:tgtEl>
                                          <p:spTgt spid="19"/>
                                        </p:tgtEl>
                                      </p:cBhvr>
                                    </p:animEffect>
                                  </p:childTnLst>
                                </p:cTn>
                              </p:par>
                              <p:par>
                                <p:cTn id="76" presetID="49" presetClass="entr" presetSubtype="0" decel="100000" fill="hold" nodeType="withEffect">
                                  <p:stCondLst>
                                    <p:cond delay="0"/>
                                  </p:stCondLst>
                                  <p:childTnLst>
                                    <p:set>
                                      <p:cBhvr>
                                        <p:cTn id="77" dur="1" fill="hold">
                                          <p:stCondLst>
                                            <p:cond delay="0"/>
                                          </p:stCondLst>
                                        </p:cTn>
                                        <p:tgtEl>
                                          <p:spTgt spid="22"/>
                                        </p:tgtEl>
                                        <p:attrNameLst>
                                          <p:attrName>style.visibility</p:attrName>
                                        </p:attrNameLst>
                                      </p:cBhvr>
                                      <p:to>
                                        <p:strVal val="visible"/>
                                      </p:to>
                                    </p:set>
                                    <p:anim calcmode="lin" valueType="num">
                                      <p:cBhvr>
                                        <p:cTn id="78" dur="500" fill="hold"/>
                                        <p:tgtEl>
                                          <p:spTgt spid="22"/>
                                        </p:tgtEl>
                                        <p:attrNameLst>
                                          <p:attrName>ppt_w</p:attrName>
                                        </p:attrNameLst>
                                      </p:cBhvr>
                                      <p:tavLst>
                                        <p:tav tm="0">
                                          <p:val>
                                            <p:fltVal val="0"/>
                                          </p:val>
                                        </p:tav>
                                        <p:tav tm="100000">
                                          <p:val>
                                            <p:strVal val="#ppt_w"/>
                                          </p:val>
                                        </p:tav>
                                      </p:tavLst>
                                    </p:anim>
                                    <p:anim calcmode="lin" valueType="num">
                                      <p:cBhvr>
                                        <p:cTn id="79" dur="500" fill="hold"/>
                                        <p:tgtEl>
                                          <p:spTgt spid="22"/>
                                        </p:tgtEl>
                                        <p:attrNameLst>
                                          <p:attrName>ppt_h</p:attrName>
                                        </p:attrNameLst>
                                      </p:cBhvr>
                                      <p:tavLst>
                                        <p:tav tm="0">
                                          <p:val>
                                            <p:fltVal val="0"/>
                                          </p:val>
                                        </p:tav>
                                        <p:tav tm="100000">
                                          <p:val>
                                            <p:strVal val="#ppt_h"/>
                                          </p:val>
                                        </p:tav>
                                      </p:tavLst>
                                    </p:anim>
                                    <p:anim calcmode="lin" valueType="num">
                                      <p:cBhvr>
                                        <p:cTn id="80" dur="500" fill="hold"/>
                                        <p:tgtEl>
                                          <p:spTgt spid="22"/>
                                        </p:tgtEl>
                                        <p:attrNameLst>
                                          <p:attrName>style.rotation</p:attrName>
                                        </p:attrNameLst>
                                      </p:cBhvr>
                                      <p:tavLst>
                                        <p:tav tm="0">
                                          <p:val>
                                            <p:fltVal val="360"/>
                                          </p:val>
                                        </p:tav>
                                        <p:tav tm="100000">
                                          <p:val>
                                            <p:fltVal val="0"/>
                                          </p:val>
                                        </p:tav>
                                      </p:tavLst>
                                    </p:anim>
                                    <p:animEffect transition="in" filter="fade">
                                      <p:cBhvr>
                                        <p:cTn id="81" dur="500"/>
                                        <p:tgtEl>
                                          <p:spTgt spid="22"/>
                                        </p:tgtEl>
                                      </p:cBhvr>
                                    </p:animEffect>
                                  </p:childTnLst>
                                </p:cTn>
                              </p:par>
                              <p:par>
                                <p:cTn id="82" presetID="49" presetClass="entr" presetSubtype="0" decel="100000" fill="hold" nodeType="withEffect">
                                  <p:stCondLst>
                                    <p:cond delay="0"/>
                                  </p:stCondLst>
                                  <p:childTnLst>
                                    <p:set>
                                      <p:cBhvr>
                                        <p:cTn id="83" dur="1" fill="hold">
                                          <p:stCondLst>
                                            <p:cond delay="0"/>
                                          </p:stCondLst>
                                        </p:cTn>
                                        <p:tgtEl>
                                          <p:spTgt spid="23"/>
                                        </p:tgtEl>
                                        <p:attrNameLst>
                                          <p:attrName>style.visibility</p:attrName>
                                        </p:attrNameLst>
                                      </p:cBhvr>
                                      <p:to>
                                        <p:strVal val="visible"/>
                                      </p:to>
                                    </p:set>
                                    <p:anim calcmode="lin" valueType="num">
                                      <p:cBhvr>
                                        <p:cTn id="84" dur="500" fill="hold"/>
                                        <p:tgtEl>
                                          <p:spTgt spid="23"/>
                                        </p:tgtEl>
                                        <p:attrNameLst>
                                          <p:attrName>ppt_w</p:attrName>
                                        </p:attrNameLst>
                                      </p:cBhvr>
                                      <p:tavLst>
                                        <p:tav tm="0">
                                          <p:val>
                                            <p:fltVal val="0"/>
                                          </p:val>
                                        </p:tav>
                                        <p:tav tm="100000">
                                          <p:val>
                                            <p:strVal val="#ppt_w"/>
                                          </p:val>
                                        </p:tav>
                                      </p:tavLst>
                                    </p:anim>
                                    <p:anim calcmode="lin" valueType="num">
                                      <p:cBhvr>
                                        <p:cTn id="85" dur="500" fill="hold"/>
                                        <p:tgtEl>
                                          <p:spTgt spid="23"/>
                                        </p:tgtEl>
                                        <p:attrNameLst>
                                          <p:attrName>ppt_h</p:attrName>
                                        </p:attrNameLst>
                                      </p:cBhvr>
                                      <p:tavLst>
                                        <p:tav tm="0">
                                          <p:val>
                                            <p:fltVal val="0"/>
                                          </p:val>
                                        </p:tav>
                                        <p:tav tm="100000">
                                          <p:val>
                                            <p:strVal val="#ppt_h"/>
                                          </p:val>
                                        </p:tav>
                                      </p:tavLst>
                                    </p:anim>
                                    <p:anim calcmode="lin" valueType="num">
                                      <p:cBhvr>
                                        <p:cTn id="86" dur="500" fill="hold"/>
                                        <p:tgtEl>
                                          <p:spTgt spid="23"/>
                                        </p:tgtEl>
                                        <p:attrNameLst>
                                          <p:attrName>style.rotation</p:attrName>
                                        </p:attrNameLst>
                                      </p:cBhvr>
                                      <p:tavLst>
                                        <p:tav tm="0">
                                          <p:val>
                                            <p:fltVal val="360"/>
                                          </p:val>
                                        </p:tav>
                                        <p:tav tm="100000">
                                          <p:val>
                                            <p:fltVal val="0"/>
                                          </p:val>
                                        </p:tav>
                                      </p:tavLst>
                                    </p:anim>
                                    <p:animEffect transition="in" filter="fade">
                                      <p:cBhvr>
                                        <p:cTn id="87" dur="500"/>
                                        <p:tgtEl>
                                          <p:spTgt spid="23"/>
                                        </p:tgtEl>
                                      </p:cBhvr>
                                    </p:animEffect>
                                  </p:childTnLst>
                                </p:cTn>
                              </p:par>
                              <p:par>
                                <p:cTn id="88" presetID="49" presetClass="entr" presetSubtype="0" decel="100000" fill="hold" nodeType="withEffect">
                                  <p:stCondLst>
                                    <p:cond delay="0"/>
                                  </p:stCondLst>
                                  <p:childTnLst>
                                    <p:set>
                                      <p:cBhvr>
                                        <p:cTn id="89" dur="1" fill="hold">
                                          <p:stCondLst>
                                            <p:cond delay="0"/>
                                          </p:stCondLst>
                                        </p:cTn>
                                        <p:tgtEl>
                                          <p:spTgt spid="25"/>
                                        </p:tgtEl>
                                        <p:attrNameLst>
                                          <p:attrName>style.visibility</p:attrName>
                                        </p:attrNameLst>
                                      </p:cBhvr>
                                      <p:to>
                                        <p:strVal val="visible"/>
                                      </p:to>
                                    </p:set>
                                    <p:anim calcmode="lin" valueType="num">
                                      <p:cBhvr>
                                        <p:cTn id="90" dur="500" fill="hold"/>
                                        <p:tgtEl>
                                          <p:spTgt spid="25"/>
                                        </p:tgtEl>
                                        <p:attrNameLst>
                                          <p:attrName>ppt_w</p:attrName>
                                        </p:attrNameLst>
                                      </p:cBhvr>
                                      <p:tavLst>
                                        <p:tav tm="0">
                                          <p:val>
                                            <p:fltVal val="0"/>
                                          </p:val>
                                        </p:tav>
                                        <p:tav tm="100000">
                                          <p:val>
                                            <p:strVal val="#ppt_w"/>
                                          </p:val>
                                        </p:tav>
                                      </p:tavLst>
                                    </p:anim>
                                    <p:anim calcmode="lin" valueType="num">
                                      <p:cBhvr>
                                        <p:cTn id="91" dur="500" fill="hold"/>
                                        <p:tgtEl>
                                          <p:spTgt spid="25"/>
                                        </p:tgtEl>
                                        <p:attrNameLst>
                                          <p:attrName>ppt_h</p:attrName>
                                        </p:attrNameLst>
                                      </p:cBhvr>
                                      <p:tavLst>
                                        <p:tav tm="0">
                                          <p:val>
                                            <p:fltVal val="0"/>
                                          </p:val>
                                        </p:tav>
                                        <p:tav tm="100000">
                                          <p:val>
                                            <p:strVal val="#ppt_h"/>
                                          </p:val>
                                        </p:tav>
                                      </p:tavLst>
                                    </p:anim>
                                    <p:anim calcmode="lin" valueType="num">
                                      <p:cBhvr>
                                        <p:cTn id="92" dur="500" fill="hold"/>
                                        <p:tgtEl>
                                          <p:spTgt spid="25"/>
                                        </p:tgtEl>
                                        <p:attrNameLst>
                                          <p:attrName>style.rotation</p:attrName>
                                        </p:attrNameLst>
                                      </p:cBhvr>
                                      <p:tavLst>
                                        <p:tav tm="0">
                                          <p:val>
                                            <p:fltVal val="360"/>
                                          </p:val>
                                        </p:tav>
                                        <p:tav tm="100000">
                                          <p:val>
                                            <p:fltVal val="0"/>
                                          </p:val>
                                        </p:tav>
                                      </p:tavLst>
                                    </p:anim>
                                    <p:animEffect transition="in" filter="fade">
                                      <p:cBhvr>
                                        <p:cTn id="93" dur="500"/>
                                        <p:tgtEl>
                                          <p:spTgt spid="25"/>
                                        </p:tgtEl>
                                      </p:cBhvr>
                                    </p:animEffect>
                                  </p:childTnLst>
                                </p:cTn>
                              </p:par>
                              <p:par>
                                <p:cTn id="94" presetID="49" presetClass="entr" presetSubtype="0" decel="100000" fill="hold" nodeType="withEffect">
                                  <p:stCondLst>
                                    <p:cond delay="0"/>
                                  </p:stCondLst>
                                  <p:childTnLst>
                                    <p:set>
                                      <p:cBhvr>
                                        <p:cTn id="95" dur="1" fill="hold">
                                          <p:stCondLst>
                                            <p:cond delay="0"/>
                                          </p:stCondLst>
                                        </p:cTn>
                                        <p:tgtEl>
                                          <p:spTgt spid="26"/>
                                        </p:tgtEl>
                                        <p:attrNameLst>
                                          <p:attrName>style.visibility</p:attrName>
                                        </p:attrNameLst>
                                      </p:cBhvr>
                                      <p:to>
                                        <p:strVal val="visible"/>
                                      </p:to>
                                    </p:set>
                                    <p:anim calcmode="lin" valueType="num">
                                      <p:cBhvr>
                                        <p:cTn id="96" dur="500" fill="hold"/>
                                        <p:tgtEl>
                                          <p:spTgt spid="26"/>
                                        </p:tgtEl>
                                        <p:attrNameLst>
                                          <p:attrName>ppt_w</p:attrName>
                                        </p:attrNameLst>
                                      </p:cBhvr>
                                      <p:tavLst>
                                        <p:tav tm="0">
                                          <p:val>
                                            <p:fltVal val="0"/>
                                          </p:val>
                                        </p:tav>
                                        <p:tav tm="100000">
                                          <p:val>
                                            <p:strVal val="#ppt_w"/>
                                          </p:val>
                                        </p:tav>
                                      </p:tavLst>
                                    </p:anim>
                                    <p:anim calcmode="lin" valueType="num">
                                      <p:cBhvr>
                                        <p:cTn id="97" dur="500" fill="hold"/>
                                        <p:tgtEl>
                                          <p:spTgt spid="26"/>
                                        </p:tgtEl>
                                        <p:attrNameLst>
                                          <p:attrName>ppt_h</p:attrName>
                                        </p:attrNameLst>
                                      </p:cBhvr>
                                      <p:tavLst>
                                        <p:tav tm="0">
                                          <p:val>
                                            <p:fltVal val="0"/>
                                          </p:val>
                                        </p:tav>
                                        <p:tav tm="100000">
                                          <p:val>
                                            <p:strVal val="#ppt_h"/>
                                          </p:val>
                                        </p:tav>
                                      </p:tavLst>
                                    </p:anim>
                                    <p:anim calcmode="lin" valueType="num">
                                      <p:cBhvr>
                                        <p:cTn id="98" dur="500" fill="hold"/>
                                        <p:tgtEl>
                                          <p:spTgt spid="26"/>
                                        </p:tgtEl>
                                        <p:attrNameLst>
                                          <p:attrName>style.rotation</p:attrName>
                                        </p:attrNameLst>
                                      </p:cBhvr>
                                      <p:tavLst>
                                        <p:tav tm="0">
                                          <p:val>
                                            <p:fltVal val="360"/>
                                          </p:val>
                                        </p:tav>
                                        <p:tav tm="100000">
                                          <p:val>
                                            <p:fltVal val="0"/>
                                          </p:val>
                                        </p:tav>
                                      </p:tavLst>
                                    </p:anim>
                                    <p:animEffect transition="in" filter="fade">
                                      <p:cBhvr>
                                        <p:cTn id="99" dur="500"/>
                                        <p:tgtEl>
                                          <p:spTgt spid="26"/>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2" presetClass="entr" presetSubtype="4" fill="hold" grpId="0" nodeType="clickEffect">
                                  <p:stCondLst>
                                    <p:cond delay="0"/>
                                  </p:stCondLst>
                                  <p:childTnLst>
                                    <p:set>
                                      <p:cBhvr>
                                        <p:cTn id="103" dur="1" fill="hold">
                                          <p:stCondLst>
                                            <p:cond delay="0"/>
                                          </p:stCondLst>
                                        </p:cTn>
                                        <p:tgtEl>
                                          <p:spTgt spid="27"/>
                                        </p:tgtEl>
                                        <p:attrNameLst>
                                          <p:attrName>style.visibility</p:attrName>
                                        </p:attrNameLst>
                                      </p:cBhvr>
                                      <p:to>
                                        <p:strVal val="visible"/>
                                      </p:to>
                                    </p:set>
                                    <p:animEffect transition="in" filter="slide(fromBottom)">
                                      <p:cBhvr>
                                        <p:cTn id="104"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animBg="1"/>
      <p:bldP spid="16" grpId="0" animBg="1"/>
      <p:bldP spid="24" grpId="0" animBg="1"/>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57200" y="1371600"/>
            <a:ext cx="8229600" cy="5181600"/>
          </a:xfrm>
        </p:spPr>
        <p:txBody>
          <a:bodyPr/>
          <a:lstStyle/>
          <a:p>
            <a:pPr>
              <a:lnSpc>
                <a:spcPct val="80000"/>
              </a:lnSpc>
              <a:buFont typeface="Wingdings" pitchFamily="-107" charset="2"/>
              <a:buChar char="l"/>
            </a:pPr>
            <a:r>
              <a:rPr lang="en-US" sz="2800" smtClean="0"/>
              <a:t>Most good questions allow for a range of possible answers. </a:t>
            </a:r>
          </a:p>
          <a:p>
            <a:pPr>
              <a:lnSpc>
                <a:spcPct val="80000"/>
              </a:lnSpc>
              <a:buFont typeface="Wingdings" pitchFamily="-107" charset="2"/>
              <a:buChar char="l"/>
            </a:pPr>
            <a:r>
              <a:rPr lang="en-US" sz="2800" smtClean="0"/>
              <a:t>A </a:t>
            </a:r>
            <a:r>
              <a:rPr lang="en-US" sz="2800" u="sng" smtClean="0"/>
              <a:t>continuum</a:t>
            </a:r>
            <a:r>
              <a:rPr lang="en-US" sz="2800" smtClean="0"/>
              <a:t> exists and students can generally feel free to choose a response along that continuum. </a:t>
            </a:r>
          </a:p>
          <a:p>
            <a:pPr>
              <a:lnSpc>
                <a:spcPct val="80000"/>
              </a:lnSpc>
              <a:buFont typeface="Wingdings" pitchFamily="-107" charset="2"/>
              <a:buChar char="l"/>
            </a:pPr>
            <a:r>
              <a:rPr lang="en-US" sz="2800" smtClean="0"/>
              <a:t>Students should avoid crafting an extreme response at either end of the continuum. </a:t>
            </a:r>
          </a:p>
          <a:p>
            <a:pPr>
              <a:lnSpc>
                <a:spcPct val="80000"/>
              </a:lnSpc>
              <a:buFont typeface="Wingdings" pitchFamily="-107" charset="2"/>
              <a:buChar char="l"/>
            </a:pPr>
            <a:r>
              <a:rPr lang="en-US" sz="2800" smtClean="0"/>
              <a:t>Most questions require a response that is not black or white but instead some </a:t>
            </a:r>
            <a:r>
              <a:rPr lang="en-US" sz="2800" u="sng" smtClean="0"/>
              <a:t>shade of gray</a:t>
            </a:r>
            <a:r>
              <a:rPr lang="en-US" sz="2800" smtClean="0"/>
              <a:t>. That does not mean, however, that students should attempt to respond in the exact middle of the continuum. Such an attempt usually results in a failure to articulate a clear position. </a:t>
            </a:r>
          </a:p>
        </p:txBody>
      </p:sp>
      <p:sp>
        <p:nvSpPr>
          <p:cNvPr id="8194" name="Rectangle 2"/>
          <p:cNvSpPr>
            <a:spLocks noGrp="1" noChangeArrowheads="1"/>
          </p:cNvSpPr>
          <p:nvPr>
            <p:ph type="title"/>
          </p:nvPr>
        </p:nvSpPr>
        <p:spPr/>
        <p:txBody>
          <a:bodyPr/>
          <a:lstStyle/>
          <a:p>
            <a:pPr fontAlgn="auto">
              <a:spcAft>
                <a:spcPts val="0"/>
              </a:spcAft>
              <a:defRPr/>
            </a:pPr>
            <a:r>
              <a:rPr smtClean="0"/>
              <a:t>Thesis Continuum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ipe(left)">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wipe(left)">
                                      <p:cBhvr>
                                        <p:cTn id="12" dur="500"/>
                                        <p:tgtEl>
                                          <p:spTgt spid="81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wipe(left)">
                                      <p:cBhvr>
                                        <p:cTn id="17" dur="500"/>
                                        <p:tgtEl>
                                          <p:spTgt spid="81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wipe(left)">
                                      <p:cBhvr>
                                        <p:cTn id="22"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4"/>
          <p:cNvSpPr>
            <a:spLocks noChangeArrowheads="1"/>
          </p:cNvSpPr>
          <p:nvPr/>
        </p:nvSpPr>
        <p:spPr bwMode="auto">
          <a:xfrm>
            <a:off x="457200" y="2895600"/>
            <a:ext cx="8229600" cy="762000"/>
          </a:xfrm>
          <a:prstGeom prst="leftRightArrow">
            <a:avLst>
              <a:gd name="adj1" fmla="val 31250"/>
              <a:gd name="adj2" fmla="val 34900"/>
            </a:avLst>
          </a:prstGeom>
          <a:solidFill>
            <a:schemeClr val="accent1"/>
          </a:solidFill>
          <a:ln w="9525">
            <a:solidFill>
              <a:schemeClr val="tx1"/>
            </a:solidFill>
            <a:miter lim="800000"/>
            <a:headEnd/>
            <a:tailEnd/>
          </a:ln>
        </p:spPr>
        <p:txBody>
          <a:bodyPr wrap="none" anchor="ctr"/>
          <a:lstStyle/>
          <a:p>
            <a:endParaRPr lang="en-US" altLang="en-US"/>
          </a:p>
        </p:txBody>
      </p:sp>
      <p:sp>
        <p:nvSpPr>
          <p:cNvPr id="15363" name="WordArt 5"/>
          <p:cNvSpPr>
            <a:spLocks noChangeArrowheads="1" noChangeShapeType="1" noTextEdit="1"/>
          </p:cNvSpPr>
          <p:nvPr/>
        </p:nvSpPr>
        <p:spPr bwMode="auto">
          <a:xfrm>
            <a:off x="2362200" y="304800"/>
            <a:ext cx="4486275"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Thesis Continuum</a:t>
            </a:r>
          </a:p>
        </p:txBody>
      </p:sp>
      <p:pic>
        <p:nvPicPr>
          <p:cNvPr id="9224" name="Picture 8" descr="kid_clipart_boy"/>
          <p:cNvPicPr>
            <a:picLocks noChangeAspect="1" noChangeArrowheads="1"/>
          </p:cNvPicPr>
          <p:nvPr/>
        </p:nvPicPr>
        <p:blipFill>
          <a:blip r:embed="rId2" cstate="print"/>
          <a:srcRect/>
          <a:stretch>
            <a:fillRect/>
          </a:stretch>
        </p:blipFill>
        <p:spPr bwMode="auto">
          <a:xfrm>
            <a:off x="0" y="3657600"/>
            <a:ext cx="1619250" cy="1905000"/>
          </a:xfrm>
          <a:prstGeom prst="rect">
            <a:avLst/>
          </a:prstGeom>
          <a:noFill/>
          <a:ln w="9525">
            <a:noFill/>
            <a:miter lim="800000"/>
            <a:headEnd/>
            <a:tailEnd/>
          </a:ln>
        </p:spPr>
      </p:pic>
      <p:sp>
        <p:nvSpPr>
          <p:cNvPr id="15365" name="AutoShape 9"/>
          <p:cNvSpPr>
            <a:spLocks noChangeArrowheads="1"/>
          </p:cNvSpPr>
          <p:nvPr/>
        </p:nvSpPr>
        <p:spPr bwMode="auto">
          <a:xfrm>
            <a:off x="228600" y="1600200"/>
            <a:ext cx="1676400" cy="1143000"/>
          </a:xfrm>
          <a:prstGeom prst="wedgeRoundRectCallout">
            <a:avLst>
              <a:gd name="adj1" fmla="val -56796"/>
              <a:gd name="adj2" fmla="val 126944"/>
              <a:gd name="adj3" fmla="val 16667"/>
            </a:avLst>
          </a:prstGeom>
          <a:solidFill>
            <a:schemeClr val="tx2"/>
          </a:solidFill>
          <a:ln w="9525">
            <a:solidFill>
              <a:schemeClr val="tx1"/>
            </a:solidFill>
            <a:miter lim="800000"/>
            <a:headEnd/>
            <a:tailEnd/>
          </a:ln>
        </p:spPr>
        <p:txBody>
          <a:bodyPr/>
          <a:lstStyle/>
          <a:p>
            <a:pPr algn="ctr"/>
            <a:r>
              <a:rPr lang="en-US" altLang="en-US" b="1">
                <a:solidFill>
                  <a:schemeClr val="accent2"/>
                </a:solidFill>
              </a:rPr>
              <a:t>I’m extremely pro!</a:t>
            </a:r>
          </a:p>
        </p:txBody>
      </p:sp>
      <p:pic>
        <p:nvPicPr>
          <p:cNvPr id="9227" name="Picture 11" descr="student_clipart_girl"/>
          <p:cNvPicPr>
            <a:picLocks noChangeAspect="1" noChangeArrowheads="1"/>
          </p:cNvPicPr>
          <p:nvPr/>
        </p:nvPicPr>
        <p:blipFill>
          <a:blip r:embed="rId3" cstate="print"/>
          <a:srcRect/>
          <a:stretch>
            <a:fillRect/>
          </a:stretch>
        </p:blipFill>
        <p:spPr bwMode="auto">
          <a:xfrm>
            <a:off x="7772400" y="3581400"/>
            <a:ext cx="952500" cy="1905000"/>
          </a:xfrm>
          <a:prstGeom prst="rect">
            <a:avLst/>
          </a:prstGeom>
          <a:noFill/>
          <a:ln w="9525">
            <a:noFill/>
            <a:miter lim="800000"/>
            <a:headEnd/>
            <a:tailEnd/>
          </a:ln>
        </p:spPr>
      </p:pic>
      <p:sp>
        <p:nvSpPr>
          <p:cNvPr id="15367" name="AutoShape 12"/>
          <p:cNvSpPr>
            <a:spLocks noChangeArrowheads="1"/>
          </p:cNvSpPr>
          <p:nvPr/>
        </p:nvSpPr>
        <p:spPr bwMode="auto">
          <a:xfrm>
            <a:off x="7086600" y="1524000"/>
            <a:ext cx="2057400" cy="1524000"/>
          </a:xfrm>
          <a:prstGeom prst="wedgeEllipseCallout">
            <a:avLst>
              <a:gd name="adj1" fmla="val 4861"/>
              <a:gd name="adj2" fmla="val 70000"/>
            </a:avLst>
          </a:prstGeom>
          <a:solidFill>
            <a:schemeClr val="tx2"/>
          </a:solidFill>
          <a:ln w="9525">
            <a:solidFill>
              <a:schemeClr val="tx1"/>
            </a:solidFill>
            <a:miter lim="800000"/>
            <a:headEnd/>
            <a:tailEnd/>
          </a:ln>
        </p:spPr>
        <p:txBody>
          <a:bodyPr/>
          <a:lstStyle/>
          <a:p>
            <a:pPr algn="ctr"/>
            <a:r>
              <a:rPr lang="en-US" altLang="en-US" b="1">
                <a:solidFill>
                  <a:schemeClr val="accent2"/>
                </a:solidFill>
              </a:rPr>
              <a:t>I’m extremely con!</a:t>
            </a:r>
          </a:p>
        </p:txBody>
      </p:sp>
      <p:pic>
        <p:nvPicPr>
          <p:cNvPr id="9230" name="Picture 14" descr="capt"/>
          <p:cNvPicPr>
            <a:picLocks noChangeAspect="1" noChangeArrowheads="1"/>
          </p:cNvPicPr>
          <p:nvPr/>
        </p:nvPicPr>
        <p:blipFill>
          <a:blip r:embed="rId4" cstate="print"/>
          <a:srcRect/>
          <a:stretch>
            <a:fillRect/>
          </a:stretch>
        </p:blipFill>
        <p:spPr bwMode="auto">
          <a:xfrm>
            <a:off x="3505200" y="3505200"/>
            <a:ext cx="2262188" cy="1827213"/>
          </a:xfrm>
          <a:prstGeom prst="rect">
            <a:avLst/>
          </a:prstGeom>
          <a:noFill/>
          <a:ln w="9525">
            <a:noFill/>
            <a:miter lim="800000"/>
            <a:headEnd/>
            <a:tailEnd/>
          </a:ln>
        </p:spPr>
      </p:pic>
      <p:sp>
        <p:nvSpPr>
          <p:cNvPr id="15369" name="AutoShape 15"/>
          <p:cNvSpPr>
            <a:spLocks noChangeArrowheads="1"/>
          </p:cNvSpPr>
          <p:nvPr/>
        </p:nvSpPr>
        <p:spPr bwMode="auto">
          <a:xfrm>
            <a:off x="3810000" y="1143000"/>
            <a:ext cx="2286000" cy="1600200"/>
          </a:xfrm>
          <a:prstGeom prst="cloudCallout">
            <a:avLst>
              <a:gd name="adj1" fmla="val -14931"/>
              <a:gd name="adj2" fmla="val 99009"/>
            </a:avLst>
          </a:prstGeom>
          <a:solidFill>
            <a:schemeClr val="folHlink"/>
          </a:solidFill>
          <a:ln w="9525">
            <a:solidFill>
              <a:schemeClr val="tx1"/>
            </a:solidFill>
            <a:round/>
            <a:headEnd/>
            <a:tailEnd/>
          </a:ln>
        </p:spPr>
        <p:txBody>
          <a:bodyPr/>
          <a:lstStyle/>
          <a:p>
            <a:pPr algn="ctr"/>
            <a:r>
              <a:rPr lang="en-US" altLang="en-US" b="1">
                <a:solidFill>
                  <a:schemeClr val="accent1"/>
                </a:solidFill>
              </a:rPr>
              <a:t>I don’t know what’s going on…</a:t>
            </a:r>
          </a:p>
        </p:txBody>
      </p:sp>
      <p:sp>
        <p:nvSpPr>
          <p:cNvPr id="9232" name="AutoShape 16"/>
          <p:cNvSpPr>
            <a:spLocks noChangeArrowheads="1"/>
          </p:cNvSpPr>
          <p:nvPr/>
        </p:nvSpPr>
        <p:spPr bwMode="auto">
          <a:xfrm>
            <a:off x="2133600" y="2819400"/>
            <a:ext cx="762000" cy="685800"/>
          </a:xfrm>
          <a:prstGeom prst="star5">
            <a:avLst/>
          </a:prstGeom>
          <a:solidFill>
            <a:schemeClr val="hlink"/>
          </a:solidFill>
          <a:ln w="9525">
            <a:solidFill>
              <a:schemeClr val="tx1"/>
            </a:solidFill>
            <a:miter lim="800000"/>
            <a:headEnd/>
            <a:tailEnd/>
          </a:ln>
          <a:effectLst/>
        </p:spPr>
        <p:txBody>
          <a:bodyPr wrap="none" anchor="ctr"/>
          <a:lstStyle/>
          <a:p>
            <a:pPr>
              <a:defRPr/>
            </a:pPr>
            <a:endParaRPr lang="en-US">
              <a:latin typeface="Tahoma" pitchFamily="34" charset="0"/>
              <a:ea typeface="+mn-ea"/>
            </a:endParaRPr>
          </a:p>
        </p:txBody>
      </p:sp>
      <p:sp>
        <p:nvSpPr>
          <p:cNvPr id="9233" name="AutoShape 17"/>
          <p:cNvSpPr>
            <a:spLocks noChangeArrowheads="1"/>
          </p:cNvSpPr>
          <p:nvPr/>
        </p:nvSpPr>
        <p:spPr bwMode="auto">
          <a:xfrm>
            <a:off x="6096000" y="2819400"/>
            <a:ext cx="762000" cy="685800"/>
          </a:xfrm>
          <a:prstGeom prst="star5">
            <a:avLst/>
          </a:prstGeom>
          <a:solidFill>
            <a:schemeClr val="hlink"/>
          </a:solidFill>
          <a:ln w="9525">
            <a:solidFill>
              <a:schemeClr val="tx1"/>
            </a:solidFill>
            <a:miter lim="800000"/>
            <a:headEnd/>
            <a:tailEnd/>
          </a:ln>
          <a:effectLst/>
        </p:spPr>
        <p:txBody>
          <a:bodyPr wrap="none" anchor="ctr"/>
          <a:lstStyle/>
          <a:p>
            <a:pPr>
              <a:defRPr/>
            </a:pPr>
            <a:endParaRPr lang="en-US">
              <a:latin typeface="Tahoma" pitchFamily="34" charset="0"/>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9224"/>
                                        </p:tgtEl>
                                        <p:attrNameLst>
                                          <p:attrName>style.visibility</p:attrName>
                                        </p:attrNameLst>
                                      </p:cBhvr>
                                      <p:to>
                                        <p:strVal val="visible"/>
                                      </p:to>
                                    </p:set>
                                    <p:anim calcmode="lin" valueType="num">
                                      <p:cBhvr>
                                        <p:cTn id="7" dur="1000" fill="hold"/>
                                        <p:tgtEl>
                                          <p:spTgt spid="9224"/>
                                        </p:tgtEl>
                                        <p:attrNameLst>
                                          <p:attrName>ppt_w</p:attrName>
                                        </p:attrNameLst>
                                      </p:cBhvr>
                                      <p:tavLst>
                                        <p:tav tm="0">
                                          <p:val>
                                            <p:fltVal val="0"/>
                                          </p:val>
                                        </p:tav>
                                        <p:tav tm="100000">
                                          <p:val>
                                            <p:strVal val="#ppt_w"/>
                                          </p:val>
                                        </p:tav>
                                      </p:tavLst>
                                    </p:anim>
                                    <p:anim calcmode="lin" valueType="num">
                                      <p:cBhvr>
                                        <p:cTn id="8" dur="1000" fill="hold"/>
                                        <p:tgtEl>
                                          <p:spTgt spid="9224"/>
                                        </p:tgtEl>
                                        <p:attrNameLst>
                                          <p:attrName>ppt_h</p:attrName>
                                        </p:attrNameLst>
                                      </p:cBhvr>
                                      <p:tavLst>
                                        <p:tav tm="0">
                                          <p:val>
                                            <p:fltVal val="0"/>
                                          </p:val>
                                        </p:tav>
                                        <p:tav tm="100000">
                                          <p:val>
                                            <p:strVal val="#ppt_h"/>
                                          </p:val>
                                        </p:tav>
                                      </p:tavLst>
                                    </p:anim>
                                    <p:anim calcmode="lin" valueType="num">
                                      <p:cBhvr>
                                        <p:cTn id="9" dur="1000" fill="hold"/>
                                        <p:tgtEl>
                                          <p:spTgt spid="9224"/>
                                        </p:tgtEl>
                                        <p:attrNameLst>
                                          <p:attrName>style.rotation</p:attrName>
                                        </p:attrNameLst>
                                      </p:cBhvr>
                                      <p:tavLst>
                                        <p:tav tm="0">
                                          <p:val>
                                            <p:fltVal val="90"/>
                                          </p:val>
                                        </p:tav>
                                        <p:tav tm="100000">
                                          <p:val>
                                            <p:fltVal val="0"/>
                                          </p:val>
                                        </p:tav>
                                      </p:tavLst>
                                    </p:anim>
                                    <p:animEffect transition="in" filter="fade">
                                      <p:cBhvr>
                                        <p:cTn id="10" dur="1000"/>
                                        <p:tgtEl>
                                          <p:spTgt spid="922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9227"/>
                                        </p:tgtEl>
                                        <p:attrNameLst>
                                          <p:attrName>style.visibility</p:attrName>
                                        </p:attrNameLst>
                                      </p:cBhvr>
                                      <p:to>
                                        <p:strVal val="visible"/>
                                      </p:to>
                                    </p:set>
                                    <p:anim calcmode="lin" valueType="num">
                                      <p:cBhvr>
                                        <p:cTn id="15" dur="1000" fill="hold"/>
                                        <p:tgtEl>
                                          <p:spTgt spid="9227"/>
                                        </p:tgtEl>
                                        <p:attrNameLst>
                                          <p:attrName>ppt_w</p:attrName>
                                        </p:attrNameLst>
                                      </p:cBhvr>
                                      <p:tavLst>
                                        <p:tav tm="0">
                                          <p:val>
                                            <p:fltVal val="0"/>
                                          </p:val>
                                        </p:tav>
                                        <p:tav tm="100000">
                                          <p:val>
                                            <p:strVal val="#ppt_w"/>
                                          </p:val>
                                        </p:tav>
                                      </p:tavLst>
                                    </p:anim>
                                    <p:anim calcmode="lin" valueType="num">
                                      <p:cBhvr>
                                        <p:cTn id="16" dur="1000" fill="hold"/>
                                        <p:tgtEl>
                                          <p:spTgt spid="9227"/>
                                        </p:tgtEl>
                                        <p:attrNameLst>
                                          <p:attrName>ppt_h</p:attrName>
                                        </p:attrNameLst>
                                      </p:cBhvr>
                                      <p:tavLst>
                                        <p:tav tm="0">
                                          <p:val>
                                            <p:fltVal val="0"/>
                                          </p:val>
                                        </p:tav>
                                        <p:tav tm="100000">
                                          <p:val>
                                            <p:strVal val="#ppt_h"/>
                                          </p:val>
                                        </p:tav>
                                      </p:tavLst>
                                    </p:anim>
                                    <p:anim calcmode="lin" valueType="num">
                                      <p:cBhvr>
                                        <p:cTn id="17" dur="1000" fill="hold"/>
                                        <p:tgtEl>
                                          <p:spTgt spid="9227"/>
                                        </p:tgtEl>
                                        <p:attrNameLst>
                                          <p:attrName>style.rotation</p:attrName>
                                        </p:attrNameLst>
                                      </p:cBhvr>
                                      <p:tavLst>
                                        <p:tav tm="0">
                                          <p:val>
                                            <p:fltVal val="90"/>
                                          </p:val>
                                        </p:tav>
                                        <p:tav tm="100000">
                                          <p:val>
                                            <p:fltVal val="0"/>
                                          </p:val>
                                        </p:tav>
                                      </p:tavLst>
                                    </p:anim>
                                    <p:animEffect transition="in" filter="fade">
                                      <p:cBhvr>
                                        <p:cTn id="18" dur="1000"/>
                                        <p:tgtEl>
                                          <p:spTgt spid="922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3" fill="hold" nodeType="clickEffect">
                                  <p:stCondLst>
                                    <p:cond delay="0"/>
                                  </p:stCondLst>
                                  <p:childTnLst>
                                    <p:set>
                                      <p:cBhvr>
                                        <p:cTn id="22" dur="1" fill="hold">
                                          <p:stCondLst>
                                            <p:cond delay="0"/>
                                          </p:stCondLst>
                                        </p:cTn>
                                        <p:tgtEl>
                                          <p:spTgt spid="9230"/>
                                        </p:tgtEl>
                                        <p:attrNameLst>
                                          <p:attrName>style.visibility</p:attrName>
                                        </p:attrNameLst>
                                      </p:cBhvr>
                                      <p:to>
                                        <p:strVal val="visible"/>
                                      </p:to>
                                    </p:set>
                                    <p:anim calcmode="lin" valueType="num">
                                      <p:cBhvr additive="base">
                                        <p:cTn id="23" dur="500" fill="hold"/>
                                        <p:tgtEl>
                                          <p:spTgt spid="9230"/>
                                        </p:tgtEl>
                                        <p:attrNameLst>
                                          <p:attrName>ppt_x</p:attrName>
                                        </p:attrNameLst>
                                      </p:cBhvr>
                                      <p:tavLst>
                                        <p:tav tm="0">
                                          <p:val>
                                            <p:strVal val="1+#ppt_w/2"/>
                                          </p:val>
                                        </p:tav>
                                        <p:tav tm="100000">
                                          <p:val>
                                            <p:strVal val="#ppt_x"/>
                                          </p:val>
                                        </p:tav>
                                      </p:tavLst>
                                    </p:anim>
                                    <p:anim calcmode="lin" valueType="num">
                                      <p:cBhvr additive="base">
                                        <p:cTn id="24" dur="500" fill="hold"/>
                                        <p:tgtEl>
                                          <p:spTgt spid="9230"/>
                                        </p:tgtEl>
                                        <p:attrNameLst>
                                          <p:attrName>ppt_y</p:attrName>
                                        </p:attrNameLst>
                                      </p:cBhvr>
                                      <p:tavLst>
                                        <p:tav tm="0">
                                          <p:val>
                                            <p:strVal val="0-#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1" presetClass="entr" presetSubtype="4" fill="hold" nodeType="clickEffect">
                                  <p:stCondLst>
                                    <p:cond delay="0"/>
                                  </p:stCondLst>
                                  <p:childTnLst>
                                    <p:set>
                                      <p:cBhvr>
                                        <p:cTn id="28" dur="1" fill="hold">
                                          <p:stCondLst>
                                            <p:cond delay="0"/>
                                          </p:stCondLst>
                                        </p:cTn>
                                        <p:tgtEl>
                                          <p:spTgt spid="9232"/>
                                        </p:tgtEl>
                                        <p:attrNameLst>
                                          <p:attrName>style.visibility</p:attrName>
                                        </p:attrNameLst>
                                      </p:cBhvr>
                                      <p:to>
                                        <p:strVal val="visible"/>
                                      </p:to>
                                    </p:set>
                                    <p:animEffect transition="in" filter="wheel(4)">
                                      <p:cBhvr>
                                        <p:cTn id="29" dur="2000"/>
                                        <p:tgtEl>
                                          <p:spTgt spid="923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1" presetClass="entr" presetSubtype="4" fill="hold" nodeType="clickEffect">
                                  <p:stCondLst>
                                    <p:cond delay="0"/>
                                  </p:stCondLst>
                                  <p:childTnLst>
                                    <p:set>
                                      <p:cBhvr>
                                        <p:cTn id="33" dur="1" fill="hold">
                                          <p:stCondLst>
                                            <p:cond delay="0"/>
                                          </p:stCondLst>
                                        </p:cTn>
                                        <p:tgtEl>
                                          <p:spTgt spid="9233"/>
                                        </p:tgtEl>
                                        <p:attrNameLst>
                                          <p:attrName>style.visibility</p:attrName>
                                        </p:attrNameLst>
                                      </p:cBhvr>
                                      <p:to>
                                        <p:strVal val="visible"/>
                                      </p:to>
                                    </p:set>
                                    <p:animEffect transition="in" filter="wheel(4)">
                                      <p:cBhvr>
                                        <p:cTn id="34" dur="2000"/>
                                        <p:tgtEl>
                                          <p:spTgt spid="92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11DE375170524EA0A1015BC7BC2B43" ma:contentTypeVersion="1" ma:contentTypeDescription="Create a new document." ma:contentTypeScope="" ma:versionID="19bc230fe0ec85e741af5133c785c27c">
  <xsd:schema xmlns:xsd="http://www.w3.org/2001/XMLSchema" xmlns:p="http://schemas.microsoft.com/office/2006/metadata/properties" xmlns:ns2="a1c4832e-38d7-47d5-ac6a-07723ea7b2ba" targetNamespace="http://schemas.microsoft.com/office/2006/metadata/properties" ma:root="true" ma:fieldsID="a35f0209af82245d9224fac09313ed54" ns2:_="">
    <xsd:import namespace="a1c4832e-38d7-47d5-ac6a-07723ea7b2ba"/>
    <xsd:element name="properties">
      <xsd:complexType>
        <xsd:sequence>
          <xsd:element name="documentManagement">
            <xsd:complexType>
              <xsd:all>
                <xsd:element ref="ns2:Related_x0020_Class_x0020_Topic" minOccurs="0"/>
              </xsd:all>
            </xsd:complexType>
          </xsd:element>
        </xsd:sequence>
      </xsd:complexType>
    </xsd:element>
  </xsd:schema>
  <xsd:schema xmlns:xsd="http://www.w3.org/2001/XMLSchema" xmlns:dms="http://schemas.microsoft.com/office/2006/documentManagement/types" targetNamespace="a1c4832e-38d7-47d5-ac6a-07723ea7b2ba" elementFormDefault="qualified">
    <xsd:import namespace="http://schemas.microsoft.com/office/2006/documentManagement/types"/>
    <xsd:element name="Related_x0020_Class_x0020_Topic" ma:index="8" nillable="true" ma:displayName="Related Class Topic" ma:list="{08EA6148-297B-4797-A3FE-558F37D0B089}" ma:internalName="Related_x0020_Class_x0020_Topic" ma:showField="Titl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Related_x0020_Class_x0020_Topic xmlns="a1c4832e-38d7-47d5-ac6a-07723ea7b2ba"/>
  </documentManagement>
</p:properties>
</file>

<file path=customXml/itemProps1.xml><?xml version="1.0" encoding="utf-8"?>
<ds:datastoreItem xmlns:ds="http://schemas.openxmlformats.org/officeDocument/2006/customXml" ds:itemID="{63740D08-EB0F-4600-9429-4F0FB8CEB0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c4832e-38d7-47d5-ac6a-07723ea7b2b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45A0F3A-1888-48D0-B5FA-535E8F6C6730}">
  <ds:schemaRefs>
    <ds:schemaRef ds:uri="http://schemas.microsoft.com/sharepoint/v3/contenttype/forms"/>
  </ds:schemaRefs>
</ds:datastoreItem>
</file>

<file path=customXml/itemProps3.xml><?xml version="1.0" encoding="utf-8"?>
<ds:datastoreItem xmlns:ds="http://schemas.openxmlformats.org/officeDocument/2006/customXml" ds:itemID="{19CCECFF-B596-46A3-834D-822A57220305}">
  <ds:schemaRefs>
    <ds:schemaRef ds:uri="http://schemas.microsoft.com/office/2006/metadata/longProperties"/>
  </ds:schemaRefs>
</ds:datastoreItem>
</file>

<file path=customXml/itemProps4.xml><?xml version="1.0" encoding="utf-8"?>
<ds:datastoreItem xmlns:ds="http://schemas.openxmlformats.org/officeDocument/2006/customXml" ds:itemID="{1540BC28-7247-43C4-8033-4A39C35D14E8}">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Paper</Template>
  <TotalTime>304</TotalTime>
  <Words>991</Words>
  <Application>Microsoft Office PowerPoint</Application>
  <PresentationFormat>On-screen Show (4:3)</PresentationFormat>
  <Paragraphs>80</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Tahoma</vt:lpstr>
      <vt:lpstr>ＭＳ Ｐゴシック</vt:lpstr>
      <vt:lpstr>Arial</vt:lpstr>
      <vt:lpstr>Constantia</vt:lpstr>
      <vt:lpstr>Wingdings 2</vt:lpstr>
      <vt:lpstr>Calibri</vt:lpstr>
      <vt:lpstr>Wingdings</vt:lpstr>
      <vt:lpstr>Paper</vt:lpstr>
      <vt:lpstr>How To Write an A.P. U.S. History Thesis Statement </vt:lpstr>
      <vt:lpstr>What is a thesis?</vt:lpstr>
      <vt:lpstr>What is not a thesis?</vt:lpstr>
      <vt:lpstr>Don’t understand the prompt?</vt:lpstr>
      <vt:lpstr>The Importance of Understanding the Prompt</vt:lpstr>
      <vt:lpstr>Break it down like so:</vt:lpstr>
      <vt:lpstr>Try it!</vt:lpstr>
      <vt:lpstr>Thesis Continuum</vt:lpstr>
      <vt:lpstr>Slide 9</vt:lpstr>
      <vt:lpstr>A good thesis is narrow  but not too narrow </vt:lpstr>
      <vt:lpstr>To what extent did Andrew Jackson’s presidential policies reveal him to be a man of the people?</vt:lpstr>
      <vt:lpstr>Positive Response Bias</vt:lpstr>
      <vt:lpstr>A good thesis shows analysis</vt:lpstr>
      <vt:lpstr>BAD</vt:lpstr>
      <vt:lpstr>GOOD</vt:lpstr>
      <vt:lpstr>“Analyze the factors that changed the relationship between Britain and it’s colonies in the aftermath of the French and Indian War.”  Assess your knowledge from the French and Indian War first.  Then draw connections to show cause and effects. </vt:lpstr>
      <vt:lpstr>WEAK</vt:lpstr>
      <vt:lpstr>BETTER!</vt:lpstr>
      <vt:lpstr>A good thesis may acknowledge the opposing argument</vt:lpstr>
      <vt:lpstr>“Thomas Jefferson is often thought of as an idealist, but as president, he demonstrated his conviction as a pragmatist.” Assess the accuracy of this statement.</vt:lpstr>
      <vt:lpstr>A good thesis is placed at the end of the introductory paragraph </vt:lpstr>
      <vt:lpstr>Give background but not too much</vt:lpstr>
    </vt:vector>
  </TitlesOfParts>
  <Company>Orange County High School of the Arts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an A.P. U.S. History Thesis Statement</dc:title>
  <dc:creator>nicole.smith</dc:creator>
  <cp:lastModifiedBy>jmuller</cp:lastModifiedBy>
  <cp:revision>13</cp:revision>
  <dcterms:created xsi:type="dcterms:W3CDTF">2007-10-15T14:22:33Z</dcterms:created>
  <dcterms:modified xsi:type="dcterms:W3CDTF">2015-10-13T11:28:41Z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