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2" r:id="rId3"/>
    <p:sldId id="257" r:id="rId4"/>
    <p:sldId id="311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7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DC572-24A9-42B4-9A85-1102F862D34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02BF-0352-4D92-A287-9976B396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B071BD-181F-4B42-A45E-1E7EF11F321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249ED5-467F-4844-B06C-0BF15B5855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– Two Societies at War, 1861-1865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APUSH – Mr. Muller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817582"/>
            <a:ext cx="2802468" cy="1202485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4" y="2119256"/>
            <a:ext cx="3000375" cy="4129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Unites the </a:t>
            </a:r>
            <a:r>
              <a:rPr lang="en-US" dirty="0" smtClean="0"/>
              <a:t>North against </a:t>
            </a:r>
            <a:r>
              <a:rPr lang="en-US" dirty="0"/>
              <a:t>the </a:t>
            </a:r>
            <a:r>
              <a:rPr lang="en-US" dirty="0" smtClean="0"/>
              <a:t>South to </a:t>
            </a:r>
            <a:r>
              <a:rPr lang="en-US" dirty="0"/>
              <a:t>preserve </a:t>
            </a:r>
            <a:r>
              <a:rPr lang="en-US" dirty="0" smtClean="0"/>
              <a:t>the Union</a:t>
            </a:r>
            <a:endParaRPr lang="en-US" dirty="0"/>
          </a:p>
          <a:p>
            <a:pPr lvl="1"/>
            <a:r>
              <a:rPr lang="en-US" dirty="0" smtClean="0"/>
              <a:t>Lincoln </a:t>
            </a:r>
            <a:r>
              <a:rPr lang="en-US" dirty="0"/>
              <a:t>calls </a:t>
            </a:r>
            <a:r>
              <a:rPr lang="en-US" dirty="0" smtClean="0"/>
              <a:t>for volunteers </a:t>
            </a:r>
            <a:r>
              <a:rPr lang="en-US" dirty="0"/>
              <a:t>to fight</a:t>
            </a:r>
          </a:p>
          <a:p>
            <a:r>
              <a:rPr lang="en-US" dirty="0" smtClean="0"/>
              <a:t>Southerners rally around the Confederacy </a:t>
            </a:r>
            <a:r>
              <a:rPr lang="en-US" dirty="0"/>
              <a:t>(</a:t>
            </a:r>
            <a:r>
              <a:rPr lang="en-US" dirty="0" smtClean="0"/>
              <a:t>4 more </a:t>
            </a:r>
            <a:r>
              <a:rPr lang="en-US" dirty="0"/>
              <a:t>states </a:t>
            </a:r>
            <a:r>
              <a:rPr lang="en-US" dirty="0" smtClean="0"/>
              <a:t>join the </a:t>
            </a:r>
            <a:r>
              <a:rPr lang="en-US" dirty="0"/>
              <a:t>Confederacy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625" cy="38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291" y="4724400"/>
            <a:ext cx="4619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Lincoln’s priority becomes keeping the Border States in the Union</a:t>
            </a:r>
          </a:p>
        </p:txBody>
      </p:sp>
    </p:spTree>
    <p:extLst>
      <p:ext uri="{BB962C8B-B14F-4D97-AF65-F5344CB8AC3E}">
        <p14:creationId xmlns:p14="http://schemas.microsoft.com/office/powerpoint/2010/main" val="29229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553177" cy="1202485"/>
          </a:xfrm>
        </p:spPr>
        <p:txBody>
          <a:bodyPr/>
          <a:lstStyle/>
          <a:p>
            <a:r>
              <a:rPr lang="en-US" dirty="0" smtClean="0"/>
              <a:t>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73914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BORDER </a:t>
            </a:r>
            <a:r>
              <a:rPr lang="en-US" b="1" dirty="0" smtClean="0"/>
              <a:t>STATES :Missouri</a:t>
            </a:r>
            <a:r>
              <a:rPr lang="en-US" b="1" dirty="0"/>
              <a:t>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Kentucky, Delaware</a:t>
            </a:r>
            <a:r>
              <a:rPr lang="en-US" b="1" dirty="0"/>
              <a:t>, and </a:t>
            </a:r>
          </a:p>
          <a:p>
            <a:pPr marL="0" indent="0">
              <a:buNone/>
            </a:pPr>
            <a:r>
              <a:rPr lang="en-US" b="1" dirty="0" smtClean="0"/>
              <a:t>Maryland</a:t>
            </a:r>
            <a:endParaRPr lang="en-US" b="1" dirty="0"/>
          </a:p>
          <a:p>
            <a:pPr lvl="1"/>
            <a:r>
              <a:rPr lang="en-US" b="1" dirty="0" smtClean="0"/>
              <a:t>Slave </a:t>
            </a:r>
            <a:r>
              <a:rPr lang="en-US" b="1" dirty="0"/>
              <a:t>states </a:t>
            </a:r>
            <a:r>
              <a:rPr lang="en-US" b="1" dirty="0" smtClean="0"/>
              <a:t>that remain </a:t>
            </a:r>
            <a:r>
              <a:rPr lang="en-US" b="1" dirty="0"/>
              <a:t>in </a:t>
            </a:r>
            <a:endParaRPr lang="en-US" b="1" dirty="0" smtClean="0"/>
          </a:p>
          <a:p>
            <a:pPr marL="365760" lvl="1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Union</a:t>
            </a:r>
          </a:p>
          <a:p>
            <a:r>
              <a:rPr lang="en-US" b="1" dirty="0" smtClean="0"/>
              <a:t>Goal </a:t>
            </a:r>
            <a:r>
              <a:rPr lang="en-US" b="1" dirty="0"/>
              <a:t>of Lincoln to </a:t>
            </a:r>
            <a:r>
              <a:rPr lang="en-US" b="1" dirty="0" smtClean="0"/>
              <a:t>keep them </a:t>
            </a:r>
            <a:r>
              <a:rPr lang="en-US" b="1" dirty="0"/>
              <a:t>in the Union</a:t>
            </a:r>
          </a:p>
          <a:p>
            <a:r>
              <a:rPr lang="en-US" b="1" dirty="0" smtClean="0"/>
              <a:t>Importance</a:t>
            </a:r>
            <a:r>
              <a:rPr lang="en-US" b="1" dirty="0"/>
              <a:t>:</a:t>
            </a:r>
          </a:p>
          <a:p>
            <a:pPr lvl="1"/>
            <a:r>
              <a:rPr lang="en-US" b="1" dirty="0" smtClean="0"/>
              <a:t>Would </a:t>
            </a:r>
            <a:r>
              <a:rPr lang="en-US" b="1" dirty="0"/>
              <a:t>have </a:t>
            </a:r>
            <a:r>
              <a:rPr lang="en-US" b="1" dirty="0" smtClean="0"/>
              <a:t>given south </a:t>
            </a:r>
            <a:r>
              <a:rPr lang="en-US" b="1" dirty="0"/>
              <a:t>more white </a:t>
            </a:r>
            <a:r>
              <a:rPr lang="en-US" b="1" dirty="0" smtClean="0"/>
              <a:t>men to </a:t>
            </a:r>
            <a:r>
              <a:rPr lang="en-US" b="1" dirty="0"/>
              <a:t>fight</a:t>
            </a:r>
          </a:p>
          <a:p>
            <a:pPr lvl="1"/>
            <a:r>
              <a:rPr lang="en-US" b="1" dirty="0" smtClean="0"/>
              <a:t>Would </a:t>
            </a:r>
            <a:r>
              <a:rPr lang="en-US" b="1" dirty="0"/>
              <a:t>nearly </a:t>
            </a:r>
            <a:r>
              <a:rPr lang="en-US" b="1" dirty="0" smtClean="0"/>
              <a:t>double the manufacturing capacity </a:t>
            </a:r>
            <a:r>
              <a:rPr lang="en-US" b="1" dirty="0"/>
              <a:t>of the South</a:t>
            </a:r>
          </a:p>
          <a:p>
            <a:pPr lvl="1"/>
            <a:r>
              <a:rPr lang="en-US" b="1" dirty="0" smtClean="0"/>
              <a:t>Strategic geographic location</a:t>
            </a:r>
            <a:endParaRPr lang="en-US" b="1" dirty="0"/>
          </a:p>
          <a:p>
            <a:r>
              <a:rPr lang="en-US" dirty="0" smtClean="0"/>
              <a:t>1</a:t>
            </a:r>
            <a:r>
              <a:rPr lang="en-US" dirty="0"/>
              <a:t>) Martial law in Maryland</a:t>
            </a:r>
          </a:p>
          <a:p>
            <a:r>
              <a:rPr lang="it-IT" dirty="0"/>
              <a:t>2) Guerilla Warfare in Missouri</a:t>
            </a:r>
          </a:p>
          <a:p>
            <a:r>
              <a:rPr lang="en-US" dirty="0"/>
              <a:t>3) Suspension of the writ </a:t>
            </a:r>
            <a:r>
              <a:rPr lang="en-US" dirty="0" smtClean="0"/>
              <a:t>of habeas </a:t>
            </a:r>
            <a:r>
              <a:rPr lang="en-US" dirty="0"/>
              <a:t>corpus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9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North: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505201" cy="4419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/>
              <a:t>Advantages</a:t>
            </a:r>
          </a:p>
          <a:p>
            <a:r>
              <a:rPr lang="en-US" dirty="0" smtClean="0"/>
              <a:t>Industrial </a:t>
            </a:r>
            <a:r>
              <a:rPr lang="en-US" dirty="0"/>
              <a:t>Resources</a:t>
            </a:r>
          </a:p>
          <a:p>
            <a:pPr lvl="1"/>
            <a:r>
              <a:rPr lang="en-US" dirty="0" smtClean="0"/>
              <a:t>Majority of manufacturing</a:t>
            </a:r>
            <a:r>
              <a:rPr lang="en-US" dirty="0"/>
              <a:t> </a:t>
            </a:r>
            <a:r>
              <a:rPr lang="en-US" dirty="0" smtClean="0"/>
              <a:t>capacity</a:t>
            </a:r>
            <a:endParaRPr lang="en-US" dirty="0"/>
          </a:p>
          <a:p>
            <a:r>
              <a:rPr lang="en-US" dirty="0" smtClean="0"/>
              <a:t>Transportation</a:t>
            </a:r>
            <a:endParaRPr lang="en-US" dirty="0"/>
          </a:p>
          <a:p>
            <a:pPr lvl="1"/>
            <a:r>
              <a:rPr lang="en-US" dirty="0" smtClean="0"/>
              <a:t>Railroads </a:t>
            </a:r>
            <a:r>
              <a:rPr lang="en-US" dirty="0"/>
              <a:t>advantage</a:t>
            </a:r>
          </a:p>
          <a:p>
            <a:r>
              <a:rPr lang="en-US" dirty="0" smtClean="0"/>
              <a:t>Powerful </a:t>
            </a:r>
            <a:r>
              <a:rPr lang="en-US" dirty="0"/>
              <a:t>Navy </a:t>
            </a:r>
            <a:r>
              <a:rPr lang="en-US" dirty="0" smtClean="0"/>
              <a:t>and established</a:t>
            </a:r>
            <a:r>
              <a:rPr lang="en-US" dirty="0"/>
              <a:t> </a:t>
            </a:r>
            <a:r>
              <a:rPr lang="en-US" dirty="0" smtClean="0"/>
              <a:t>government</a:t>
            </a:r>
            <a:endParaRPr lang="en-US" dirty="0"/>
          </a:p>
          <a:p>
            <a:r>
              <a:rPr lang="en-US" dirty="0" smtClean="0"/>
              <a:t>Population </a:t>
            </a:r>
            <a:r>
              <a:rPr lang="en-US" dirty="0"/>
              <a:t>Advantage</a:t>
            </a:r>
          </a:p>
          <a:p>
            <a:pPr lvl="1"/>
            <a:r>
              <a:rPr lang="en-US" dirty="0" smtClean="0"/>
              <a:t>22 </a:t>
            </a:r>
            <a:r>
              <a:rPr lang="en-US" dirty="0"/>
              <a:t>million to 9 million</a:t>
            </a:r>
          </a:p>
          <a:p>
            <a:r>
              <a:rPr lang="en-US" dirty="0" smtClean="0"/>
              <a:t>Emancipation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905000"/>
            <a:ext cx="3505201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Disadvantages</a:t>
            </a:r>
          </a:p>
          <a:p>
            <a:r>
              <a:rPr lang="en-US" dirty="0" smtClean="0"/>
              <a:t>Lack of leadership</a:t>
            </a:r>
            <a:endParaRPr lang="en-US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top </a:t>
            </a:r>
            <a:r>
              <a:rPr lang="en-US" dirty="0" smtClean="0"/>
              <a:t>military leaders joined the </a:t>
            </a:r>
            <a:r>
              <a:rPr lang="en-US" dirty="0"/>
              <a:t>south</a:t>
            </a:r>
          </a:p>
          <a:p>
            <a:r>
              <a:rPr lang="en-US" dirty="0" smtClean="0"/>
              <a:t>Lack </a:t>
            </a:r>
            <a:r>
              <a:rPr lang="en-US" dirty="0"/>
              <a:t>of purpose</a:t>
            </a:r>
          </a:p>
          <a:p>
            <a:pPr lvl="1"/>
            <a:r>
              <a:rPr lang="en-US" dirty="0" smtClean="0"/>
              <a:t>Southern </a:t>
            </a:r>
            <a:r>
              <a:rPr lang="en-US" dirty="0"/>
              <a:t>states </a:t>
            </a:r>
            <a:r>
              <a:rPr lang="en-US" dirty="0" smtClean="0"/>
              <a:t>felt they </a:t>
            </a:r>
            <a:r>
              <a:rPr lang="en-US" dirty="0"/>
              <a:t>were </a:t>
            </a:r>
            <a:r>
              <a:rPr lang="en-US" dirty="0" smtClean="0"/>
              <a:t>struggling for </a:t>
            </a:r>
            <a:r>
              <a:rPr lang="en-US" dirty="0"/>
              <a:t>their independence</a:t>
            </a:r>
          </a:p>
        </p:txBody>
      </p:sp>
    </p:spTree>
    <p:extLst>
      <p:ext uri="{BB962C8B-B14F-4D97-AF65-F5344CB8AC3E}">
        <p14:creationId xmlns:p14="http://schemas.microsoft.com/office/powerpoint/2010/main" val="30420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r>
              <a:rPr lang="en-US" dirty="0"/>
              <a:t>: Confederate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8800"/>
            <a:ext cx="3962400" cy="441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Advantages</a:t>
            </a:r>
          </a:p>
          <a:p>
            <a:r>
              <a:rPr lang="en-US" b="1" dirty="0" smtClean="0"/>
              <a:t>Fighting defensive war</a:t>
            </a:r>
            <a:endParaRPr lang="en-US" b="1" dirty="0"/>
          </a:p>
          <a:p>
            <a:pPr lvl="1"/>
            <a:r>
              <a:rPr lang="en-US" b="1" dirty="0" smtClean="0"/>
              <a:t>Friendly</a:t>
            </a:r>
            <a:r>
              <a:rPr lang="en-US" b="1" dirty="0"/>
              <a:t> </a:t>
            </a:r>
            <a:r>
              <a:rPr lang="en-US" b="1" dirty="0" smtClean="0"/>
              <a:t>population</a:t>
            </a:r>
            <a:endParaRPr lang="en-US" b="1" dirty="0"/>
          </a:p>
          <a:p>
            <a:r>
              <a:rPr lang="en-US" b="1" dirty="0" smtClean="0"/>
              <a:t>Sense </a:t>
            </a:r>
            <a:r>
              <a:rPr lang="en-US" b="1" dirty="0"/>
              <a:t>of purpose</a:t>
            </a:r>
          </a:p>
          <a:p>
            <a:pPr lvl="1"/>
            <a:r>
              <a:rPr lang="en-US" b="1" dirty="0" smtClean="0"/>
              <a:t>Reason </a:t>
            </a:r>
            <a:r>
              <a:rPr lang="en-US" b="1" dirty="0"/>
              <a:t>to </a:t>
            </a:r>
            <a:r>
              <a:rPr lang="en-US" b="1" dirty="0" smtClean="0"/>
              <a:t>fight: Southern </a:t>
            </a:r>
            <a:r>
              <a:rPr lang="en-US" b="1" dirty="0"/>
              <a:t>honor</a:t>
            </a:r>
          </a:p>
          <a:p>
            <a:r>
              <a:rPr lang="en-US" b="1" dirty="0" smtClean="0"/>
              <a:t>Veteran military officials</a:t>
            </a:r>
            <a:endParaRPr lang="en-US" b="1" dirty="0"/>
          </a:p>
          <a:p>
            <a:r>
              <a:rPr lang="en-US" b="1" dirty="0" smtClean="0"/>
              <a:t>Cotton </a:t>
            </a:r>
            <a:r>
              <a:rPr lang="en-US" b="1" dirty="0"/>
              <a:t>Diplomacy</a:t>
            </a:r>
          </a:p>
          <a:p>
            <a:pPr lvl="1"/>
            <a:r>
              <a:rPr lang="en-US" b="1" dirty="0" smtClean="0"/>
              <a:t>Hoped </a:t>
            </a:r>
            <a:r>
              <a:rPr lang="en-US" b="1" dirty="0"/>
              <a:t>would </a:t>
            </a:r>
            <a:r>
              <a:rPr lang="en-US" b="1" dirty="0" smtClean="0"/>
              <a:t>get recognition </a:t>
            </a:r>
            <a:r>
              <a:rPr lang="en-US" b="1" dirty="0"/>
              <a:t>and </a:t>
            </a:r>
            <a:r>
              <a:rPr lang="en-US" b="1" dirty="0" smtClean="0"/>
              <a:t>financial assistance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828800"/>
            <a:ext cx="3962400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Disadvantages</a:t>
            </a:r>
          </a:p>
          <a:p>
            <a:r>
              <a:rPr lang="en-US" b="1" dirty="0" smtClean="0"/>
              <a:t>Had </a:t>
            </a:r>
            <a:r>
              <a:rPr lang="en-US" b="1" dirty="0"/>
              <a:t>no Navy</a:t>
            </a:r>
          </a:p>
          <a:p>
            <a:r>
              <a:rPr lang="en-US" b="1" dirty="0" smtClean="0"/>
              <a:t>No government structure</a:t>
            </a:r>
            <a:endParaRPr lang="en-US" b="1" dirty="0"/>
          </a:p>
          <a:p>
            <a:pPr lvl="1"/>
            <a:r>
              <a:rPr lang="en-US" b="1" dirty="0" smtClean="0"/>
              <a:t>States </a:t>
            </a:r>
            <a:r>
              <a:rPr lang="en-US" b="1" dirty="0"/>
              <a:t>rights!</a:t>
            </a:r>
          </a:p>
          <a:p>
            <a:r>
              <a:rPr lang="en-US" b="1" dirty="0" smtClean="0"/>
              <a:t>Poorly </a:t>
            </a:r>
            <a:r>
              <a:rPr lang="en-US" b="1" dirty="0"/>
              <a:t>equipped </a:t>
            </a:r>
            <a:r>
              <a:rPr lang="en-US" b="1" dirty="0" smtClean="0"/>
              <a:t>and no </a:t>
            </a:r>
            <a:r>
              <a:rPr lang="en-US" b="1" dirty="0"/>
              <a:t>railroad system</a:t>
            </a:r>
          </a:p>
          <a:p>
            <a:pPr lvl="1"/>
            <a:r>
              <a:rPr lang="en-US" b="1" dirty="0" smtClean="0"/>
              <a:t>Weak </a:t>
            </a:r>
            <a:r>
              <a:rPr lang="en-US" b="1" dirty="0"/>
              <a:t>economy</a:t>
            </a:r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MOBILIZING FOR WAR: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4276725" cy="4267200"/>
          </a:xfrm>
        </p:spPr>
        <p:txBody>
          <a:bodyPr>
            <a:normAutofit/>
          </a:bodyPr>
          <a:lstStyle/>
          <a:p>
            <a:r>
              <a:rPr lang="en-US" b="1" dirty="0"/>
              <a:t>Conscription </a:t>
            </a:r>
            <a:r>
              <a:rPr lang="en-US" b="1" dirty="0" smtClean="0"/>
              <a:t>Act: March </a:t>
            </a:r>
            <a:r>
              <a:rPr lang="en-US" b="1" dirty="0"/>
              <a:t>1863 all </a:t>
            </a:r>
            <a:r>
              <a:rPr lang="en-US" b="1" dirty="0" smtClean="0"/>
              <a:t>men 20-45 </a:t>
            </a:r>
            <a:r>
              <a:rPr lang="en-US" b="1" dirty="0"/>
              <a:t>had to </a:t>
            </a:r>
            <a:r>
              <a:rPr lang="en-US" b="1" dirty="0" smtClean="0"/>
              <a:t>register for </a:t>
            </a:r>
            <a:r>
              <a:rPr lang="en-US" b="1" dirty="0"/>
              <a:t>the draft.</a:t>
            </a:r>
          </a:p>
          <a:p>
            <a:pPr lvl="1"/>
            <a:r>
              <a:rPr lang="en-US" b="1" dirty="0" smtClean="0"/>
              <a:t>Unfair </a:t>
            </a:r>
            <a:r>
              <a:rPr lang="en-US" b="1" dirty="0"/>
              <a:t>to the poor</a:t>
            </a:r>
            <a:r>
              <a:rPr lang="en-US" b="1" dirty="0" smtClean="0"/>
              <a:t>: “</a:t>
            </a:r>
            <a:r>
              <a:rPr lang="en-US" b="1" dirty="0"/>
              <a:t>Three-Hundred </a:t>
            </a:r>
            <a:r>
              <a:rPr lang="en-US" b="1" dirty="0" smtClean="0"/>
              <a:t>dollar men</a:t>
            </a:r>
            <a:r>
              <a:rPr lang="en-US" b="1" dirty="0"/>
              <a:t>” substitutes</a:t>
            </a:r>
          </a:p>
          <a:p>
            <a:r>
              <a:rPr lang="en-US" b="1" dirty="0" smtClean="0"/>
              <a:t>NY </a:t>
            </a:r>
            <a:r>
              <a:rPr lang="en-US" b="1" dirty="0"/>
              <a:t>City Draft </a:t>
            </a:r>
            <a:r>
              <a:rPr lang="en-US" b="1" dirty="0" smtClean="0"/>
              <a:t>Riots: July </a:t>
            </a:r>
            <a:r>
              <a:rPr lang="en-US" b="1" dirty="0"/>
              <a:t>1863 mob </a:t>
            </a:r>
            <a:r>
              <a:rPr lang="en-US" b="1" dirty="0" smtClean="0"/>
              <a:t>of mostly </a:t>
            </a:r>
            <a:r>
              <a:rPr lang="en-US" b="1" dirty="0"/>
              <a:t>Irish </a:t>
            </a:r>
            <a:r>
              <a:rPr lang="en-US" b="1" dirty="0" smtClean="0"/>
              <a:t>Americans attacked </a:t>
            </a:r>
            <a:r>
              <a:rPr lang="en-US" b="1" dirty="0"/>
              <a:t>the </a:t>
            </a:r>
            <a:r>
              <a:rPr lang="en-US" b="1" dirty="0" smtClean="0"/>
              <a:t>wealthy and </a:t>
            </a:r>
            <a:r>
              <a:rPr lang="en-US" b="1" dirty="0"/>
              <a:t>African Americans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43495"/>
            <a:ext cx="40290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8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Lincoln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not fighting to </a:t>
            </a:r>
            <a:r>
              <a:rPr lang="en-US" b="1" dirty="0"/>
              <a:t>end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7714"/>
            <a:ext cx="6196405" cy="3603812"/>
          </a:xfrm>
        </p:spPr>
        <p:txBody>
          <a:bodyPr>
            <a:normAutofit/>
          </a:bodyPr>
          <a:lstStyle/>
          <a:p>
            <a:r>
              <a:rPr lang="en-US" b="1" dirty="0"/>
              <a:t>Secession </a:t>
            </a:r>
            <a:r>
              <a:rPr lang="en-US" b="1" dirty="0" smtClean="0"/>
              <a:t>was not </a:t>
            </a:r>
            <a:r>
              <a:rPr lang="en-US" b="1" dirty="0"/>
              <a:t>legal</a:t>
            </a:r>
          </a:p>
          <a:p>
            <a:r>
              <a:rPr lang="en-US" b="1" dirty="0" smtClean="0"/>
              <a:t>Needed </a:t>
            </a:r>
            <a:r>
              <a:rPr lang="en-US" b="1" dirty="0"/>
              <a:t>to </a:t>
            </a:r>
            <a:r>
              <a:rPr lang="en-US" b="1" dirty="0" smtClean="0"/>
              <a:t>keep support from Border </a:t>
            </a:r>
            <a:r>
              <a:rPr lang="en-US" b="1" dirty="0"/>
              <a:t>states</a:t>
            </a:r>
          </a:p>
          <a:p>
            <a:r>
              <a:rPr lang="en-US" b="1" dirty="0" smtClean="0"/>
              <a:t>Fear </a:t>
            </a:r>
            <a:r>
              <a:rPr lang="en-US" b="1" dirty="0"/>
              <a:t>from </a:t>
            </a:r>
            <a:r>
              <a:rPr lang="en-US" b="1" dirty="0" smtClean="0"/>
              <a:t>white workers </a:t>
            </a:r>
            <a:r>
              <a:rPr lang="en-US" b="1" dirty="0"/>
              <a:t>in </a:t>
            </a:r>
            <a:r>
              <a:rPr lang="en-US" b="1" dirty="0" smtClean="0"/>
              <a:t>the north</a:t>
            </a:r>
            <a:endParaRPr lang="en-US" b="1" dirty="0"/>
          </a:p>
          <a:p>
            <a:r>
              <a:rPr lang="en-US" b="1" dirty="0" smtClean="0"/>
              <a:t>Political</a:t>
            </a:r>
            <a:r>
              <a:rPr lang="en-US" b="1" dirty="0"/>
              <a:t> </a:t>
            </a:r>
            <a:r>
              <a:rPr lang="en-US" b="1" dirty="0" smtClean="0"/>
              <a:t>concerns: Northern</a:t>
            </a:r>
            <a:r>
              <a:rPr lang="en-US" b="1" dirty="0"/>
              <a:t> </a:t>
            </a:r>
            <a:r>
              <a:rPr lang="en-US" b="1" dirty="0" smtClean="0"/>
              <a:t>Democrats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49675"/>
            <a:ext cx="419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6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2388176"/>
            <a:ext cx="6196405" cy="39364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Two reasons to free the slaves</a:t>
            </a:r>
          </a:p>
          <a:p>
            <a:pPr lvl="1"/>
            <a:r>
              <a:rPr lang="en-US" b="1" u="sng" dirty="0" smtClean="0"/>
              <a:t>Military</a:t>
            </a:r>
            <a:r>
              <a:rPr lang="en-US" dirty="0"/>
              <a:t>: liberate the slaves undermines the </a:t>
            </a:r>
            <a:r>
              <a:rPr lang="en-US" dirty="0" smtClean="0"/>
              <a:t>economic foundation </a:t>
            </a:r>
            <a:r>
              <a:rPr lang="en-US" dirty="0"/>
              <a:t>of the south</a:t>
            </a:r>
          </a:p>
          <a:p>
            <a:pPr lvl="1"/>
            <a:r>
              <a:rPr lang="en-US" dirty="0" smtClean="0"/>
              <a:t>Ideological</a:t>
            </a:r>
            <a:r>
              <a:rPr lang="en-US" dirty="0"/>
              <a:t>: right thing to do, pressure to do so.</a:t>
            </a:r>
          </a:p>
          <a:p>
            <a:r>
              <a:rPr lang="en-US" dirty="0" smtClean="0"/>
              <a:t>Radical </a:t>
            </a:r>
            <a:r>
              <a:rPr lang="en-US" dirty="0"/>
              <a:t>Republicans had been pressuring Lincoln </a:t>
            </a:r>
            <a:r>
              <a:rPr lang="en-US" dirty="0" smtClean="0"/>
              <a:t>to make </a:t>
            </a:r>
            <a:r>
              <a:rPr lang="en-US" dirty="0"/>
              <a:t>the war about slavery</a:t>
            </a:r>
          </a:p>
          <a:p>
            <a:pPr lvl="1"/>
            <a:r>
              <a:rPr lang="en-US" dirty="0" smtClean="0"/>
              <a:t>Charles </a:t>
            </a:r>
            <a:r>
              <a:rPr lang="en-US" dirty="0"/>
              <a:t>Sumner</a:t>
            </a:r>
          </a:p>
          <a:p>
            <a:pPr lvl="1"/>
            <a:r>
              <a:rPr lang="en-US" dirty="0" smtClean="0"/>
              <a:t>Thaddeus </a:t>
            </a:r>
            <a:r>
              <a:rPr lang="en-US" dirty="0"/>
              <a:t>Stevens</a:t>
            </a:r>
          </a:p>
          <a:p>
            <a:pPr lvl="1"/>
            <a:r>
              <a:rPr lang="en-US" dirty="0" smtClean="0"/>
              <a:t>Benjamin </a:t>
            </a:r>
            <a:r>
              <a:rPr lang="en-US" dirty="0"/>
              <a:t>Wade</a:t>
            </a:r>
          </a:p>
          <a:p>
            <a:r>
              <a:rPr lang="en-US" dirty="0" smtClean="0"/>
              <a:t>Confiscation </a:t>
            </a:r>
            <a:r>
              <a:rPr lang="en-US" dirty="0"/>
              <a:t>Act (Aug. 1861) slaves used </a:t>
            </a:r>
            <a:r>
              <a:rPr lang="en-US" dirty="0" smtClean="0"/>
              <a:t>for “insurrectionary </a:t>
            </a:r>
            <a:r>
              <a:rPr lang="en-US" dirty="0"/>
              <a:t>purposes” declared free.</a:t>
            </a:r>
          </a:p>
          <a:p>
            <a:pPr lvl="1"/>
            <a:r>
              <a:rPr lang="en-US" dirty="0" smtClean="0"/>
              <a:t>Incentive </a:t>
            </a:r>
            <a:r>
              <a:rPr lang="en-US" dirty="0"/>
              <a:t>to escape to Union camps</a:t>
            </a:r>
          </a:p>
          <a:p>
            <a:r>
              <a:rPr lang="en-US" dirty="0" smtClean="0"/>
              <a:t>2nd </a:t>
            </a:r>
            <a:r>
              <a:rPr lang="en-US" dirty="0"/>
              <a:t>Confiscation Act (July 1862) freed </a:t>
            </a:r>
            <a:r>
              <a:rPr lang="en-US" dirty="0" smtClean="0"/>
              <a:t>all slaves </a:t>
            </a:r>
            <a:r>
              <a:rPr lang="en-US" dirty="0"/>
              <a:t>who were enslaved by </a:t>
            </a:r>
            <a:r>
              <a:rPr lang="en-US" dirty="0" smtClean="0"/>
              <a:t>anybody engaged </a:t>
            </a:r>
            <a:r>
              <a:rPr lang="en-US" dirty="0"/>
              <a:t>in rebellion against the U.S.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9" y="0"/>
            <a:ext cx="2502881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05" y="3557588"/>
            <a:ext cx="2362995" cy="3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571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4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Emancipation </a:t>
            </a:r>
            <a:br>
              <a:rPr lang="en-US" dirty="0" smtClean="0"/>
            </a:br>
            <a:r>
              <a:rPr lang="en-US" dirty="0" smtClean="0"/>
              <a:t>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897445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Following the Battle of Antietam (Sept. 1862)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Lincoln decides to </a:t>
            </a:r>
            <a:r>
              <a:rPr lang="en-US" dirty="0"/>
              <a:t>move forward with announcing emancipation.</a:t>
            </a:r>
          </a:p>
          <a:p>
            <a:r>
              <a:rPr lang="en-US" dirty="0" smtClean="0"/>
              <a:t>Emancipation </a:t>
            </a:r>
            <a:r>
              <a:rPr lang="en-US" dirty="0"/>
              <a:t>Proclamation was justified </a:t>
            </a:r>
            <a:r>
              <a:rPr lang="en-US" dirty="0" smtClean="0"/>
              <a:t>as military </a:t>
            </a:r>
            <a:r>
              <a:rPr lang="en-US" dirty="0"/>
              <a:t>necessity</a:t>
            </a:r>
          </a:p>
          <a:p>
            <a:pPr lvl="1"/>
            <a:r>
              <a:rPr lang="en-US" dirty="0" smtClean="0"/>
              <a:t>Declared </a:t>
            </a:r>
            <a:r>
              <a:rPr lang="en-US" dirty="0"/>
              <a:t>slaves free in rebel </a:t>
            </a:r>
            <a:r>
              <a:rPr lang="en-US" dirty="0" smtClean="0"/>
              <a:t>territory (Confederacy</a:t>
            </a:r>
            <a:r>
              <a:rPr lang="en-US" dirty="0"/>
              <a:t>)</a:t>
            </a:r>
          </a:p>
          <a:p>
            <a:r>
              <a:rPr lang="en-US" dirty="0" smtClean="0"/>
              <a:t>DOES </a:t>
            </a:r>
            <a:r>
              <a:rPr lang="en-US" dirty="0"/>
              <a:t>NOT FREE SLAVES IN THE BORDER STATES</a:t>
            </a:r>
          </a:p>
          <a:p>
            <a:r>
              <a:rPr lang="en-US" dirty="0" smtClean="0"/>
              <a:t>Impact</a:t>
            </a:r>
            <a:endParaRPr lang="en-US" dirty="0"/>
          </a:p>
          <a:p>
            <a:pPr lvl="1"/>
            <a:r>
              <a:rPr lang="en-US" dirty="0" smtClean="0"/>
              <a:t>Strengthened </a:t>
            </a:r>
            <a:r>
              <a:rPr lang="en-US" dirty="0"/>
              <a:t>the moral cause of the North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just a war against secession- against slavery</a:t>
            </a:r>
          </a:p>
          <a:p>
            <a:pPr lvl="1"/>
            <a:r>
              <a:rPr lang="en-US" dirty="0" smtClean="0"/>
              <a:t>Helped </a:t>
            </a:r>
            <a:r>
              <a:rPr lang="en-US" dirty="0"/>
              <a:t>keep Europe from aiding Confederacy</a:t>
            </a:r>
          </a:p>
          <a:p>
            <a:pPr lvl="1"/>
            <a:r>
              <a:rPr lang="en-US" dirty="0" smtClean="0"/>
              <a:t>Gave </a:t>
            </a:r>
            <a:r>
              <a:rPr lang="en-US" dirty="0"/>
              <a:t>the Union new soldiers for Union </a:t>
            </a:r>
            <a:r>
              <a:rPr lang="en-US" dirty="0" smtClean="0"/>
              <a:t>army</a:t>
            </a:r>
          </a:p>
          <a:p>
            <a:pPr lvl="1"/>
            <a:r>
              <a:rPr lang="en-US" dirty="0" smtClean="0"/>
              <a:t>Later </a:t>
            </a:r>
            <a:r>
              <a:rPr lang="en-US" dirty="0" smtClean="0">
                <a:sym typeface="Wingdings" panose="05000000000000000000" pitchFamily="2" charset="2"/>
              </a:rPr>
              <a:t> 13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Amendment (freedom)</a:t>
            </a:r>
            <a:endParaRPr lang="en-US" dirty="0"/>
          </a:p>
          <a:p>
            <a:r>
              <a:rPr lang="en-US" dirty="0" smtClean="0"/>
              <a:t>Limits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North </a:t>
            </a:r>
            <a:r>
              <a:rPr lang="en-US" dirty="0"/>
              <a:t>had no authority in the Confederacy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not apply to border states</a:t>
            </a:r>
          </a:p>
        </p:txBody>
      </p:sp>
      <p:pic>
        <p:nvPicPr>
          <p:cNvPr id="4" name="Picture 2" descr="http://www.loc.gov/rr/program/bib/ourdocs/Images/procla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23" y="0"/>
            <a:ext cx="2349477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21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80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African </a:t>
            </a:r>
            <a:br>
              <a:rPr lang="en-US" dirty="0" smtClean="0"/>
            </a:br>
            <a:r>
              <a:rPr lang="en-US" dirty="0" smtClean="0"/>
              <a:t>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0200"/>
            <a:ext cx="5200650" cy="4724400"/>
          </a:xfrm>
        </p:spPr>
        <p:txBody>
          <a:bodyPr>
            <a:normAutofit/>
          </a:bodyPr>
          <a:lstStyle/>
          <a:p>
            <a:r>
              <a:rPr lang="en-US" dirty="0"/>
              <a:t>Frederick Douglas </a:t>
            </a:r>
            <a:r>
              <a:rPr lang="en-US" dirty="0" smtClean="0"/>
              <a:t>saw enlistment </a:t>
            </a:r>
            <a:r>
              <a:rPr lang="en-US" dirty="0"/>
              <a:t>in the </a:t>
            </a:r>
            <a:r>
              <a:rPr lang="en-US" dirty="0" smtClean="0"/>
              <a:t>Union army </a:t>
            </a:r>
            <a:r>
              <a:rPr lang="en-US" dirty="0"/>
              <a:t>as an opportunity </a:t>
            </a:r>
            <a:r>
              <a:rPr lang="en-US" dirty="0" smtClean="0"/>
              <a:t>to prove </a:t>
            </a:r>
            <a:r>
              <a:rPr lang="en-US" dirty="0"/>
              <a:t>their citizenship</a:t>
            </a:r>
          </a:p>
          <a:p>
            <a:pPr lvl="1"/>
            <a:r>
              <a:rPr lang="en-US" dirty="0" smtClean="0"/>
              <a:t>Denied </a:t>
            </a:r>
            <a:r>
              <a:rPr lang="en-US" dirty="0"/>
              <a:t>by Dred Scott</a:t>
            </a:r>
          </a:p>
          <a:p>
            <a:r>
              <a:rPr lang="en-US" dirty="0" smtClean="0"/>
              <a:t>180,000 African Americans </a:t>
            </a:r>
            <a:r>
              <a:rPr lang="en-US" dirty="0"/>
              <a:t>served in </a:t>
            </a:r>
            <a:r>
              <a:rPr lang="en-US" dirty="0" smtClean="0"/>
              <a:t>the war</a:t>
            </a:r>
            <a:endParaRPr lang="en-US" dirty="0"/>
          </a:p>
          <a:p>
            <a:pPr lvl="1"/>
            <a:r>
              <a:rPr lang="en-US" dirty="0" smtClean="0"/>
              <a:t>Massachusetts 54</a:t>
            </a:r>
            <a:r>
              <a:rPr lang="en-US" baseline="30000" dirty="0" smtClean="0"/>
              <a:t>th</a:t>
            </a:r>
            <a:r>
              <a:rPr lang="en-US" dirty="0" smtClean="0"/>
              <a:t> Regiment</a:t>
            </a:r>
            <a:endParaRPr lang="en-US" dirty="0"/>
          </a:p>
          <a:p>
            <a:r>
              <a:rPr lang="en-US" dirty="0" smtClean="0"/>
              <a:t>Prejudice</a:t>
            </a:r>
            <a:endParaRPr lang="en-US" dirty="0"/>
          </a:p>
          <a:p>
            <a:pPr lvl="1"/>
            <a:r>
              <a:rPr lang="en-US" dirty="0" smtClean="0"/>
              <a:t>Paid </a:t>
            </a:r>
            <a:r>
              <a:rPr lang="en-US" dirty="0"/>
              <a:t>less than </a:t>
            </a:r>
            <a:r>
              <a:rPr lang="en-US" dirty="0" smtClean="0"/>
              <a:t>white soldiers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312843"/>
            <a:ext cx="3105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8/86/The_Storming_of_Ft_Wagner-lithograph_by_Kurz_and_Allison_1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09600"/>
            <a:ext cx="2628900" cy="1960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25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609600"/>
            <a:ext cx="4212168" cy="1410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Executive </a:t>
            </a:r>
            <a:br>
              <a:rPr lang="en-US" dirty="0" smtClean="0"/>
            </a:b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4419600"/>
          </a:xfrm>
        </p:spPr>
        <p:txBody>
          <a:bodyPr>
            <a:normAutofit lnSpcReduction="10000"/>
          </a:bodyPr>
          <a:lstStyle/>
          <a:p>
            <a:pPr lvl="8"/>
            <a:r>
              <a:rPr lang="en-US" sz="2400" b="1" dirty="0"/>
              <a:t>Civil liberties are oftentimes reduced </a:t>
            </a:r>
            <a:r>
              <a:rPr lang="en-US" sz="2400" b="1" dirty="0" smtClean="0"/>
              <a:t>during times </a:t>
            </a:r>
            <a:r>
              <a:rPr lang="en-US" sz="2400" b="1" dirty="0"/>
              <a:t>of national crisis</a:t>
            </a:r>
          </a:p>
          <a:p>
            <a:r>
              <a:rPr lang="en-US" b="1" dirty="0" smtClean="0"/>
              <a:t>Lincoln </a:t>
            </a:r>
            <a:r>
              <a:rPr lang="en-US" b="1" dirty="0"/>
              <a:t>suspends the writ of habeas </a:t>
            </a:r>
            <a:r>
              <a:rPr lang="en-US" b="1" dirty="0" smtClean="0"/>
              <a:t>corpus in </a:t>
            </a:r>
            <a:r>
              <a:rPr lang="en-US" b="1" dirty="0"/>
              <a:t>Maryland &amp; other states</a:t>
            </a:r>
          </a:p>
          <a:p>
            <a:pPr lvl="1"/>
            <a:r>
              <a:rPr lang="en-US" b="1" dirty="0" smtClean="0"/>
              <a:t>People </a:t>
            </a:r>
            <a:r>
              <a:rPr lang="en-US" b="1" dirty="0"/>
              <a:t>arrested without being informed of </a:t>
            </a:r>
            <a:r>
              <a:rPr lang="en-US" b="1" dirty="0" smtClean="0"/>
              <a:t>the charges </a:t>
            </a:r>
            <a:r>
              <a:rPr lang="en-US" b="1" dirty="0"/>
              <a:t>against them &amp; held without trial</a:t>
            </a:r>
          </a:p>
          <a:p>
            <a:r>
              <a:rPr lang="en-US" b="1" dirty="0" smtClean="0"/>
              <a:t>Presidential </a:t>
            </a:r>
            <a:r>
              <a:rPr lang="en-US" b="1" dirty="0"/>
              <a:t>power oftentimes </a:t>
            </a:r>
            <a:r>
              <a:rPr lang="en-US" b="1" dirty="0" smtClean="0"/>
              <a:t>increases during </a:t>
            </a:r>
            <a:r>
              <a:rPr lang="en-US" b="1" dirty="0"/>
              <a:t>times of war</a:t>
            </a:r>
          </a:p>
          <a:p>
            <a:pPr lvl="1"/>
            <a:r>
              <a:rPr lang="en-US" b="1" dirty="0" smtClean="0"/>
              <a:t>Ordered </a:t>
            </a:r>
            <a:r>
              <a:rPr lang="en-US" b="1" dirty="0"/>
              <a:t>a blockade without approval </a:t>
            </a:r>
            <a:r>
              <a:rPr lang="en-US" b="1" dirty="0" smtClean="0"/>
              <a:t>of Congress</a:t>
            </a:r>
            <a:endParaRPr lang="en-US" b="1" dirty="0"/>
          </a:p>
          <a:p>
            <a:pPr lvl="1"/>
            <a:r>
              <a:rPr lang="en-US" b="1" dirty="0" smtClean="0"/>
              <a:t>Increase </a:t>
            </a:r>
            <a:r>
              <a:rPr lang="en-US" b="1" dirty="0"/>
              <a:t>size of Federal Army without </a:t>
            </a:r>
            <a:r>
              <a:rPr lang="en-US" b="1" dirty="0" smtClean="0"/>
              <a:t>approval of </a:t>
            </a:r>
            <a:r>
              <a:rPr lang="en-US" b="1" dirty="0"/>
              <a:t>Congress</a:t>
            </a:r>
            <a:endParaRPr lang="en-US" dirty="0"/>
          </a:p>
        </p:txBody>
      </p:sp>
      <p:pic>
        <p:nvPicPr>
          <p:cNvPr id="4" name="Picture 2" descr="http://www.history.com/news/wp-content/uploads/2012/11/lincoln-f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9"/>
            <a:ext cx="3848100" cy="255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02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447800"/>
            <a:ext cx="39624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Challenges for Lincoln</a:t>
            </a:r>
          </a:p>
          <a:p>
            <a:r>
              <a:rPr lang="en-US" dirty="0" smtClean="0"/>
              <a:t>Radical Republicans vs</a:t>
            </a:r>
            <a:r>
              <a:rPr lang="en-US" dirty="0"/>
              <a:t>. Moderates</a:t>
            </a:r>
          </a:p>
          <a:p>
            <a:r>
              <a:rPr lang="en-US" dirty="0" smtClean="0"/>
              <a:t>War Democrats: support </a:t>
            </a:r>
            <a:r>
              <a:rPr lang="en-US" dirty="0"/>
              <a:t>war </a:t>
            </a:r>
            <a:r>
              <a:rPr lang="en-US" dirty="0" smtClean="0"/>
              <a:t>but criticized Lincoln’s handling </a:t>
            </a:r>
            <a:r>
              <a:rPr lang="en-US" dirty="0"/>
              <a:t>of it.</a:t>
            </a:r>
          </a:p>
          <a:p>
            <a:r>
              <a:rPr lang="en-US" dirty="0" smtClean="0"/>
              <a:t>Peace Democrats (Copperheads): opposed </a:t>
            </a:r>
            <a:r>
              <a:rPr lang="en-US" dirty="0"/>
              <a:t>the war </a:t>
            </a:r>
            <a:r>
              <a:rPr lang="en-US" dirty="0" smtClean="0"/>
              <a:t>&amp; wanted negotiated peace</a:t>
            </a:r>
            <a:endParaRPr lang="en-US" dirty="0"/>
          </a:p>
          <a:p>
            <a:r>
              <a:rPr lang="en-US" dirty="0"/>
              <a:t>Election of 1864</a:t>
            </a:r>
          </a:p>
          <a:p>
            <a:pPr lvl="1"/>
            <a:r>
              <a:rPr lang="en-US" dirty="0" smtClean="0"/>
              <a:t>Lincoln </a:t>
            </a:r>
            <a:r>
              <a:rPr lang="en-US" dirty="0"/>
              <a:t>beats </a:t>
            </a:r>
            <a:r>
              <a:rPr lang="en-US" dirty="0" smtClean="0"/>
              <a:t>General McClellan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7526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Challenges for Confederacy</a:t>
            </a:r>
          </a:p>
          <a:p>
            <a:r>
              <a:rPr lang="en-US" dirty="0" smtClean="0"/>
              <a:t>Cotton </a:t>
            </a:r>
            <a:r>
              <a:rPr lang="en-US" dirty="0"/>
              <a:t>Diplomacy: </a:t>
            </a:r>
            <a:r>
              <a:rPr lang="en-US" dirty="0" smtClean="0"/>
              <a:t>Hope for </a:t>
            </a:r>
            <a:r>
              <a:rPr lang="en-US" dirty="0"/>
              <a:t>European intervention</a:t>
            </a:r>
          </a:p>
          <a:p>
            <a:pPr lvl="1"/>
            <a:r>
              <a:rPr lang="en-US" dirty="0" smtClean="0"/>
              <a:t>Europe </a:t>
            </a:r>
            <a:r>
              <a:rPr lang="en-US" dirty="0"/>
              <a:t>obtained </a:t>
            </a:r>
            <a:r>
              <a:rPr lang="en-US" dirty="0" smtClean="0"/>
              <a:t>cotton from </a:t>
            </a:r>
            <a:r>
              <a:rPr lang="en-US" dirty="0"/>
              <a:t>other sources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at </a:t>
            </a:r>
            <a:r>
              <a:rPr lang="en-US" dirty="0" smtClean="0"/>
              <a:t>Antietam (Sept </a:t>
            </a:r>
            <a:r>
              <a:rPr lang="en-US" dirty="0"/>
              <a:t>1862)</a:t>
            </a:r>
          </a:p>
          <a:p>
            <a:pPr lvl="1"/>
            <a:r>
              <a:rPr lang="en-US" dirty="0" smtClean="0"/>
              <a:t>Emancipation</a:t>
            </a:r>
            <a:r>
              <a:rPr lang="en-US" dirty="0"/>
              <a:t> </a:t>
            </a:r>
            <a:r>
              <a:rPr lang="en-US" dirty="0" smtClean="0"/>
              <a:t>Proclamation </a:t>
            </a:r>
            <a:r>
              <a:rPr lang="en-US" dirty="0"/>
              <a:t>in </a:t>
            </a:r>
            <a:r>
              <a:rPr lang="en-US" dirty="0" smtClean="0"/>
              <a:t>Jan 1863</a:t>
            </a:r>
            <a:endParaRPr lang="en-US" dirty="0"/>
          </a:p>
          <a:p>
            <a:r>
              <a:rPr lang="en-US" dirty="0" smtClean="0"/>
              <a:t>Tradition </a:t>
            </a:r>
            <a:r>
              <a:rPr lang="en-US" dirty="0"/>
              <a:t>of states </a:t>
            </a:r>
            <a:r>
              <a:rPr lang="en-US" dirty="0" smtClean="0"/>
              <a:t>rights makes </a:t>
            </a:r>
            <a:r>
              <a:rPr lang="en-US" dirty="0"/>
              <a:t>fighting the </a:t>
            </a:r>
            <a:r>
              <a:rPr lang="en-US" dirty="0" smtClean="0"/>
              <a:t>war difficult</a:t>
            </a:r>
            <a:endParaRPr lang="en-US" dirty="0"/>
          </a:p>
          <a:p>
            <a:pPr lvl="1"/>
            <a:r>
              <a:rPr lang="en-US" dirty="0" smtClean="0"/>
              <a:t>Conflict </a:t>
            </a:r>
            <a:r>
              <a:rPr lang="en-US" dirty="0"/>
              <a:t>with </a:t>
            </a:r>
            <a:r>
              <a:rPr lang="en-US" dirty="0" smtClean="0"/>
              <a:t>central government</a:t>
            </a:r>
            <a:endParaRPr lang="en-US" dirty="0"/>
          </a:p>
        </p:txBody>
      </p:sp>
      <p:pic>
        <p:nvPicPr>
          <p:cNvPr id="6" name="Picture 2" descr="http://floridamemory.com/fpc/reference/rc1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635" y="0"/>
            <a:ext cx="2124363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23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Republican majority in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9257"/>
            <a:ext cx="6897445" cy="3603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1861 – Morrill Tariff Act- help pay for war </a:t>
            </a:r>
            <a:r>
              <a:rPr lang="en-US" dirty="0" smtClean="0"/>
              <a:t>&amp; protect </a:t>
            </a:r>
            <a:r>
              <a:rPr lang="en-US" dirty="0"/>
              <a:t>northern industry</a:t>
            </a:r>
          </a:p>
          <a:p>
            <a:r>
              <a:rPr lang="en-US" dirty="0" smtClean="0"/>
              <a:t>1862 </a:t>
            </a:r>
            <a:r>
              <a:rPr lang="en-US" dirty="0"/>
              <a:t>– Homestead Act- set up sale of </a:t>
            </a:r>
            <a:r>
              <a:rPr lang="en-US" dirty="0" smtClean="0"/>
              <a:t>land in </a:t>
            </a:r>
            <a:r>
              <a:rPr lang="en-US" dirty="0"/>
              <a:t>west and encourage settlement</a:t>
            </a:r>
          </a:p>
          <a:p>
            <a:r>
              <a:rPr lang="en-US" dirty="0" smtClean="0"/>
              <a:t>1862 </a:t>
            </a:r>
            <a:r>
              <a:rPr lang="en-US" dirty="0"/>
              <a:t>– Legal Tender Act- printing of </a:t>
            </a:r>
            <a:r>
              <a:rPr lang="en-US" dirty="0" smtClean="0"/>
              <a:t>paper money </a:t>
            </a:r>
            <a:r>
              <a:rPr lang="en-US" dirty="0"/>
              <a:t>“greenbacks”</a:t>
            </a:r>
          </a:p>
          <a:p>
            <a:r>
              <a:rPr lang="en-US" dirty="0" smtClean="0"/>
              <a:t>1863 </a:t>
            </a:r>
            <a:r>
              <a:rPr lang="en-US" dirty="0"/>
              <a:t>– National Bank Act- </a:t>
            </a:r>
            <a:r>
              <a:rPr lang="en-US" dirty="0" smtClean="0"/>
              <a:t>financial landmark </a:t>
            </a:r>
            <a:r>
              <a:rPr lang="en-US" dirty="0"/>
              <a:t>that sought to est. a </a:t>
            </a:r>
            <a:r>
              <a:rPr lang="en-US" dirty="0" smtClean="0"/>
              <a:t>unified banking </a:t>
            </a:r>
            <a:r>
              <a:rPr lang="en-US" dirty="0"/>
              <a:t>system</a:t>
            </a:r>
          </a:p>
          <a:p>
            <a:r>
              <a:rPr lang="en-US" dirty="0" smtClean="0"/>
              <a:t>1863 </a:t>
            </a:r>
            <a:r>
              <a:rPr lang="en-US" dirty="0"/>
              <a:t>– Pacific Railway Act- est. </a:t>
            </a:r>
            <a:r>
              <a:rPr lang="en-US" dirty="0" smtClean="0"/>
              <a:t>northern route </a:t>
            </a:r>
            <a:r>
              <a:rPr lang="en-US" dirty="0"/>
              <a:t>of transcontinental railroad</a:t>
            </a:r>
          </a:p>
        </p:txBody>
      </p:sp>
    </p:spTree>
    <p:extLst>
      <p:ext uri="{BB962C8B-B14F-4D97-AF65-F5344CB8AC3E}">
        <p14:creationId xmlns:p14="http://schemas.microsoft.com/office/powerpoint/2010/main" val="285042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1" y="611030"/>
            <a:ext cx="4535860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br>
              <a:rPr lang="en-US" dirty="0" smtClean="0"/>
            </a:b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046669"/>
          </a:xfrm>
        </p:spPr>
        <p:txBody>
          <a:bodyPr>
            <a:normAutofit/>
          </a:bodyPr>
          <a:lstStyle/>
          <a:p>
            <a:r>
              <a:rPr lang="en-US" dirty="0"/>
              <a:t>Over 600,000 lives lost</a:t>
            </a:r>
          </a:p>
          <a:p>
            <a:r>
              <a:rPr lang="en-US" dirty="0" smtClean="0"/>
              <a:t>Southern </a:t>
            </a:r>
            <a:r>
              <a:rPr lang="en-US" dirty="0"/>
              <a:t>economy destroyed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northern industrialization </a:t>
            </a:r>
            <a:r>
              <a:rPr lang="en-US" dirty="0"/>
              <a:t>accelerated by the war</a:t>
            </a:r>
          </a:p>
          <a:p>
            <a:r>
              <a:rPr lang="en-US" dirty="0" smtClean="0"/>
              <a:t>Republican </a:t>
            </a:r>
            <a:r>
              <a:rPr lang="en-US" dirty="0"/>
              <a:t>laws passed</a:t>
            </a:r>
          </a:p>
          <a:p>
            <a:r>
              <a:rPr lang="en-US" dirty="0" smtClean="0"/>
              <a:t>Union </a:t>
            </a:r>
            <a:r>
              <a:rPr lang="en-US" dirty="0"/>
              <a:t>preserved</a:t>
            </a:r>
          </a:p>
          <a:p>
            <a:pPr lvl="1"/>
            <a:r>
              <a:rPr lang="en-US" dirty="0" smtClean="0"/>
              <a:t>Ideas </a:t>
            </a:r>
            <a:r>
              <a:rPr lang="en-US" dirty="0"/>
              <a:t>of secession and nullification defeated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War was ultimate test for </a:t>
            </a:r>
            <a:r>
              <a:rPr lang="en-US" dirty="0" smtClean="0"/>
              <a:t>American democracy</a:t>
            </a:r>
            <a:endParaRPr lang="en-US" dirty="0"/>
          </a:p>
          <a:p>
            <a:r>
              <a:rPr lang="en-US" dirty="0" smtClean="0"/>
              <a:t>4 </a:t>
            </a:r>
            <a:r>
              <a:rPr lang="en-US" dirty="0"/>
              <a:t>million slaves freed by the 13th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Amendment</a:t>
            </a:r>
            <a:endParaRPr lang="en-US" dirty="0"/>
          </a:p>
        </p:txBody>
      </p:sp>
      <p:pic>
        <p:nvPicPr>
          <p:cNvPr id="4" name="Picture 4" descr="http://upload.wikimedia.org/wikipedia/commons/d/d9/Chickama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679319"/>
            <a:ext cx="3048000" cy="2213317"/>
          </a:xfrm>
          <a:prstGeom prst="rect">
            <a:avLst/>
          </a:prstGeom>
          <a:noFill/>
        </p:spPr>
      </p:pic>
      <p:pic>
        <p:nvPicPr>
          <p:cNvPr id="5" name="Picture 2" descr="http://historicalspotlight.com/wp-content/uploads/2013/05/battle-of-gettysburg-war-is-hell-st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883" y="-6927"/>
            <a:ext cx="3499262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87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Surrender at Appomattox: April 9th 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8" y="1981200"/>
            <a:ext cx="747799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Lincoln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Lincoln is later assassinated after the war, by John Wilkes Booth at Ford’s Theater.</a:t>
            </a:r>
          </a:p>
        </p:txBody>
      </p:sp>
      <p:pic>
        <p:nvPicPr>
          <p:cNvPr id="79874" name="Picture 2" descr="http://upload.wikimedia.org/wikipedia/commons/3/3b/John_Wilkes_Booth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020" y="3200400"/>
            <a:ext cx="2655980" cy="3657600"/>
          </a:xfrm>
          <a:prstGeom prst="rect">
            <a:avLst/>
          </a:prstGeom>
          <a:noFill/>
        </p:spPr>
      </p:pic>
      <p:pic>
        <p:nvPicPr>
          <p:cNvPr id="79876" name="Picture 4" descr="http://capitolescapes.com/wp-content/uploads/2012/08/Fords-Theatre-Capitol-Escap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7540"/>
            <a:ext cx="5105400" cy="3280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8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C:\Users\Owner\AppData\Local\Microsoft\Windows\Temporary Internet Files\Content.IE5\MXUVPSXV\IMG_10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000" r="7613" b="9773"/>
          <a:stretch/>
        </p:blipFill>
        <p:spPr bwMode="auto">
          <a:xfrm rot="5400000">
            <a:off x="1142998" y="-1143000"/>
            <a:ext cx="6844145" cy="91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581400"/>
            <a:ext cx="6400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648200"/>
            <a:ext cx="6400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791200"/>
            <a:ext cx="464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51816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chemeClr val="tx1"/>
                </a:solidFill>
              </a:rPr>
              <a:t>Do Now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  <a:r>
              <a:rPr lang="en-US" sz="3200" b="1" u="sng" dirty="0">
                <a:solidFill>
                  <a:schemeClr val="tx1"/>
                </a:solidFill>
              </a:rPr>
              <a:t>Do Now</a:t>
            </a:r>
            <a:r>
              <a:rPr lang="en-US" sz="3200" dirty="0">
                <a:solidFill>
                  <a:schemeClr val="tx1"/>
                </a:solidFill>
              </a:rPr>
              <a:t>: “It is enough to make the whole world start to see awful amount of death and destruction that now stalks abroad.  Daily for the past two months has the work progressed and I see no signs of a remission till one or both the armies are destroyed… I begin to regard the death and mangling of a couple of thousand men as a small affair, a kind of morning dash-and it may be well that we become so hardened.”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-General William T. Sherman, June 30, 1864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10600" cy="93980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Aim</a:t>
            </a:r>
            <a:r>
              <a:rPr lang="en-US" sz="3200" dirty="0" smtClean="0"/>
              <a:t>: How does Civil War affect America?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Owner\AppData\Local\Microsoft\Windows\Temporary Internet Files\Content.IE5\MXUVPSXV\IMG_1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6137" r="23040" b="6137"/>
          <a:stretch/>
        </p:blipFill>
        <p:spPr bwMode="auto">
          <a:xfrm rot="5400000">
            <a:off x="1147736" y="-1147736"/>
            <a:ext cx="68485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4" y="4191000"/>
            <a:ext cx="3200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073" y="6019800"/>
            <a:ext cx="328352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257800"/>
          </a:xfrm>
        </p:spPr>
        <p:txBody>
          <a:bodyPr>
            <a:noAutofit/>
          </a:bodyPr>
          <a:lstStyle/>
          <a:p>
            <a:r>
              <a:rPr lang="en-US" sz="2300" dirty="0"/>
              <a:t>Lincoln and </a:t>
            </a:r>
            <a:r>
              <a:rPr lang="en-US" sz="2300" dirty="0" smtClean="0"/>
              <a:t>the </a:t>
            </a:r>
            <a:r>
              <a:rPr lang="en-US" sz="2300" b="1" u="sng" dirty="0" smtClean="0">
                <a:solidFill>
                  <a:srgbClr val="FF0000"/>
                </a:solidFill>
              </a:rPr>
              <a:t>Republican </a:t>
            </a:r>
            <a:r>
              <a:rPr lang="en-US" sz="2300" b="1" u="sng" dirty="0">
                <a:solidFill>
                  <a:srgbClr val="FF0000"/>
                </a:solidFill>
              </a:rPr>
              <a:t>party </a:t>
            </a:r>
            <a:r>
              <a:rPr lang="en-US" sz="2300" dirty="0"/>
              <a:t>platform</a:t>
            </a:r>
          </a:p>
          <a:p>
            <a:pPr lvl="1"/>
            <a:r>
              <a:rPr lang="en-US" sz="2300" dirty="0" smtClean="0"/>
              <a:t>For </a:t>
            </a:r>
            <a:r>
              <a:rPr lang="en-US" sz="2300" dirty="0"/>
              <a:t>the </a:t>
            </a:r>
            <a:r>
              <a:rPr lang="en-US" sz="2300" b="1" u="sng" dirty="0">
                <a:solidFill>
                  <a:srgbClr val="FF0000"/>
                </a:solidFill>
              </a:rPr>
              <a:t>free-</a:t>
            </a:r>
            <a:r>
              <a:rPr lang="en-US" sz="2300" b="1" u="sng" dirty="0" err="1">
                <a:solidFill>
                  <a:srgbClr val="FF0000"/>
                </a:solidFill>
              </a:rPr>
              <a:t>soilers</a:t>
            </a:r>
            <a:r>
              <a:rPr lang="en-US" sz="2300" dirty="0"/>
              <a:t>: </a:t>
            </a:r>
            <a:r>
              <a:rPr lang="en-US" sz="2300" dirty="0" smtClean="0"/>
              <a:t>no extension </a:t>
            </a:r>
            <a:r>
              <a:rPr lang="en-US" sz="2300" dirty="0"/>
              <a:t>of slavery </a:t>
            </a:r>
            <a:r>
              <a:rPr lang="en-US" sz="2300" dirty="0" smtClean="0"/>
              <a:t>in territories</a:t>
            </a:r>
            <a:endParaRPr lang="en-US" sz="2300" dirty="0"/>
          </a:p>
          <a:p>
            <a:pPr lvl="1"/>
            <a:r>
              <a:rPr lang="en-US" sz="2300" dirty="0" smtClean="0"/>
              <a:t>For </a:t>
            </a:r>
            <a:r>
              <a:rPr lang="en-US" sz="2300" dirty="0"/>
              <a:t>the </a:t>
            </a:r>
            <a:r>
              <a:rPr lang="en-US" sz="2300" dirty="0" smtClean="0"/>
              <a:t>northern manufacturers</a:t>
            </a:r>
            <a:r>
              <a:rPr lang="en-US" sz="2300" dirty="0"/>
              <a:t>: a </a:t>
            </a:r>
            <a:r>
              <a:rPr lang="en-US" sz="2300" dirty="0" smtClean="0"/>
              <a:t>protective tariff</a:t>
            </a:r>
            <a:endParaRPr lang="en-US" sz="2300" dirty="0"/>
          </a:p>
          <a:p>
            <a:pPr lvl="1"/>
            <a:r>
              <a:rPr lang="en-US" sz="2300" dirty="0" smtClean="0"/>
              <a:t>For </a:t>
            </a:r>
            <a:r>
              <a:rPr lang="en-US" sz="2300" dirty="0"/>
              <a:t>the Northwest: a </a:t>
            </a:r>
            <a:r>
              <a:rPr lang="en-US" sz="2300" dirty="0" smtClean="0"/>
              <a:t>Pacific railroad</a:t>
            </a:r>
            <a:endParaRPr lang="en-US" sz="2300" dirty="0"/>
          </a:p>
          <a:p>
            <a:pPr lvl="1"/>
            <a:r>
              <a:rPr lang="en-US" sz="2300" dirty="0" smtClean="0"/>
              <a:t>For </a:t>
            </a:r>
            <a:r>
              <a:rPr lang="en-US" sz="2300" dirty="0"/>
              <a:t>the farmers: </a:t>
            </a:r>
            <a:r>
              <a:rPr lang="en-US" sz="2300" dirty="0" smtClean="0"/>
              <a:t>free homesteads </a:t>
            </a:r>
            <a:r>
              <a:rPr lang="en-US" sz="2300" dirty="0"/>
              <a:t>(land)</a:t>
            </a:r>
          </a:p>
          <a:p>
            <a:r>
              <a:rPr lang="en-US" sz="2300" dirty="0" smtClean="0"/>
              <a:t>Southern secessionist threaten </a:t>
            </a:r>
            <a:r>
              <a:rPr lang="en-US" sz="2300" dirty="0"/>
              <a:t>to leave Union </a:t>
            </a:r>
            <a:r>
              <a:rPr lang="en-US" sz="2300" dirty="0" smtClean="0"/>
              <a:t>if Lincoln wins</a:t>
            </a:r>
          </a:p>
          <a:p>
            <a:r>
              <a:rPr lang="en-US" sz="2300" dirty="0"/>
              <a:t>The issue of slavery </a:t>
            </a:r>
            <a:r>
              <a:rPr lang="en-US" sz="2300" dirty="0" smtClean="0"/>
              <a:t>had </a:t>
            </a:r>
            <a:r>
              <a:rPr lang="en-US" sz="2300" b="1" u="sng" dirty="0" smtClean="0"/>
              <a:t>divided</a:t>
            </a:r>
            <a:r>
              <a:rPr lang="en-US" sz="2300" dirty="0" smtClean="0"/>
              <a:t> </a:t>
            </a:r>
            <a:r>
              <a:rPr lang="en-US" sz="2300" dirty="0"/>
              <a:t>the Democrats</a:t>
            </a:r>
          </a:p>
          <a:p>
            <a:pPr lvl="1"/>
            <a:r>
              <a:rPr lang="en-US" sz="2300" dirty="0" smtClean="0"/>
              <a:t>Northern </a:t>
            </a:r>
            <a:r>
              <a:rPr lang="en-US" sz="2300" dirty="0"/>
              <a:t>Democrats </a:t>
            </a:r>
            <a:r>
              <a:rPr lang="en-US" sz="2300" dirty="0" smtClean="0"/>
              <a:t>favor </a:t>
            </a:r>
            <a:r>
              <a:rPr lang="en-US" sz="2300" b="1" u="sng" dirty="0" smtClean="0"/>
              <a:t>Stephen </a:t>
            </a:r>
            <a:r>
              <a:rPr lang="en-US" sz="2300" b="1" u="sng" dirty="0"/>
              <a:t>Douglas</a:t>
            </a:r>
          </a:p>
          <a:p>
            <a:r>
              <a:rPr lang="en-US" sz="2300" dirty="0" smtClean="0"/>
              <a:t>Popular </a:t>
            </a:r>
            <a:r>
              <a:rPr lang="en-US" sz="2300" dirty="0"/>
              <a:t>sovereignty </a:t>
            </a:r>
            <a:r>
              <a:rPr lang="en-US" sz="2300" dirty="0" smtClean="0"/>
              <a:t>&amp; enforce </a:t>
            </a:r>
            <a:r>
              <a:rPr lang="en-US" sz="2300" dirty="0"/>
              <a:t>Fugitive </a:t>
            </a:r>
            <a:r>
              <a:rPr lang="en-US" sz="2300" dirty="0" smtClean="0"/>
              <a:t>Slave Act</a:t>
            </a:r>
            <a:endParaRPr lang="en-US" sz="2300" dirty="0"/>
          </a:p>
          <a:p>
            <a:pPr lvl="1"/>
            <a:r>
              <a:rPr lang="en-US" sz="2300" dirty="0" smtClean="0"/>
              <a:t>Southern </a:t>
            </a:r>
            <a:r>
              <a:rPr lang="en-US" sz="2300" dirty="0"/>
              <a:t>Democrats </a:t>
            </a:r>
            <a:r>
              <a:rPr lang="en-US" sz="2300" dirty="0" smtClean="0"/>
              <a:t>favor </a:t>
            </a:r>
            <a:r>
              <a:rPr lang="en-US" sz="2300" b="1" u="sng" dirty="0" smtClean="0"/>
              <a:t>John </a:t>
            </a:r>
            <a:r>
              <a:rPr lang="en-US" sz="2300" b="1" u="sng" dirty="0"/>
              <a:t>C. Breckinridge</a:t>
            </a:r>
          </a:p>
          <a:p>
            <a:r>
              <a:rPr lang="en-US" sz="2300" dirty="0" smtClean="0"/>
              <a:t>Allow </a:t>
            </a:r>
            <a:r>
              <a:rPr lang="en-US" sz="2300" b="1" u="sng" dirty="0"/>
              <a:t>slavery</a:t>
            </a:r>
            <a:r>
              <a:rPr lang="en-US" sz="2300" dirty="0"/>
              <a:t> in </a:t>
            </a:r>
            <a:r>
              <a:rPr lang="en-US" sz="2300" dirty="0" smtClean="0"/>
              <a:t>the territories</a:t>
            </a:r>
            <a:endParaRPr lang="en-US" sz="2300" dirty="0"/>
          </a:p>
          <a:p>
            <a:pPr lvl="1"/>
            <a:r>
              <a:rPr lang="en-US" sz="2300" dirty="0" smtClean="0"/>
              <a:t>Annex </a:t>
            </a:r>
            <a:r>
              <a:rPr lang="en-US" sz="2300" dirty="0"/>
              <a:t>Cuba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1653127"/>
            <a:ext cx="1447800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338447"/>
            <a:ext cx="1885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29400" y="3581402"/>
            <a:ext cx="1066800" cy="1219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0" y="5715000"/>
            <a:ext cx="393123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1"/>
            <a:ext cx="3809999" cy="4343400"/>
          </a:xfrm>
        </p:spPr>
        <p:txBody>
          <a:bodyPr>
            <a:normAutofit/>
          </a:bodyPr>
          <a:lstStyle/>
          <a:p>
            <a:r>
              <a:rPr lang="en-US" dirty="0"/>
              <a:t>Republican </a:t>
            </a:r>
            <a:r>
              <a:rPr lang="en-US" dirty="0" smtClean="0"/>
              <a:t>party wins </a:t>
            </a:r>
            <a:r>
              <a:rPr lang="en-US" dirty="0"/>
              <a:t>the </a:t>
            </a:r>
            <a:r>
              <a:rPr lang="en-US" dirty="0" smtClean="0"/>
              <a:t>Presidency for </a:t>
            </a:r>
            <a:r>
              <a:rPr lang="en-US" dirty="0"/>
              <a:t>the 1st time</a:t>
            </a:r>
          </a:p>
          <a:p>
            <a:r>
              <a:rPr lang="en-US" dirty="0" smtClean="0"/>
              <a:t>But </a:t>
            </a:r>
            <a:r>
              <a:rPr lang="en-US" dirty="0"/>
              <a:t>Lincoln is </a:t>
            </a:r>
            <a:r>
              <a:rPr lang="en-US" dirty="0" smtClean="0"/>
              <a:t>a “</a:t>
            </a:r>
            <a:r>
              <a:rPr lang="en-US" b="1" u="sng" dirty="0" smtClean="0"/>
              <a:t>minority</a:t>
            </a:r>
            <a:r>
              <a:rPr lang="en-US" dirty="0"/>
              <a:t>” President</a:t>
            </a:r>
          </a:p>
          <a:p>
            <a:pPr lvl="1"/>
            <a:r>
              <a:rPr lang="en-US" dirty="0" smtClean="0"/>
              <a:t>Southerners see him </a:t>
            </a:r>
            <a:r>
              <a:rPr lang="en-US" dirty="0"/>
              <a:t>as a </a:t>
            </a:r>
            <a:r>
              <a:rPr lang="en-US" dirty="0" smtClean="0"/>
              <a:t>sectional President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on ballot </a:t>
            </a:r>
            <a:r>
              <a:rPr lang="en-US" dirty="0" smtClean="0"/>
              <a:t>in 10 southern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177" y="457201"/>
            <a:ext cx="6965245" cy="990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35" y="1212273"/>
            <a:ext cx="492169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7975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 Carolina votes to secede 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December 1860</a:t>
            </a:r>
            <a:endParaRPr lang="en-US" dirty="0"/>
          </a:p>
          <a:p>
            <a:r>
              <a:rPr lang="en-US" dirty="0" smtClean="0"/>
              <a:t>Eventually </a:t>
            </a:r>
            <a:r>
              <a:rPr lang="en-US" dirty="0"/>
              <a:t>7 southern states leave the </a:t>
            </a:r>
            <a:r>
              <a:rPr lang="en-US" dirty="0" smtClean="0"/>
              <a:t>union before </a:t>
            </a:r>
            <a:r>
              <a:rPr lang="en-US" dirty="0"/>
              <a:t>Lincoln even takes office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him as a sectional President </a:t>
            </a:r>
            <a:r>
              <a:rPr lang="en-US" dirty="0" smtClean="0"/>
              <a:t>hostile to </a:t>
            </a:r>
            <a:r>
              <a:rPr lang="en-US" dirty="0"/>
              <a:t>slavery</a:t>
            </a:r>
          </a:p>
          <a:p>
            <a:r>
              <a:rPr lang="en-US" b="1" u="sng" dirty="0" smtClean="0"/>
              <a:t>Confederate </a:t>
            </a:r>
            <a:r>
              <a:rPr lang="en-US" b="1" u="sng" dirty="0"/>
              <a:t>States of America </a:t>
            </a:r>
            <a:r>
              <a:rPr lang="en-US" dirty="0"/>
              <a:t>is formed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Jefferson </a:t>
            </a:r>
            <a:r>
              <a:rPr lang="en-US" b="1" dirty="0">
                <a:solidFill>
                  <a:srgbClr val="FF0000"/>
                </a:solidFill>
              </a:rPr>
              <a:t>Davis </a:t>
            </a:r>
            <a:r>
              <a:rPr lang="en-US" dirty="0"/>
              <a:t>chosen as President</a:t>
            </a:r>
          </a:p>
          <a:p>
            <a:r>
              <a:rPr lang="en-US" dirty="0" smtClean="0"/>
              <a:t>Lame </a:t>
            </a:r>
            <a:r>
              <a:rPr lang="en-US" dirty="0"/>
              <a:t>Duck President Buchanan </a:t>
            </a:r>
            <a:r>
              <a:rPr lang="en-US" dirty="0" smtClean="0"/>
              <a:t>does nothing </a:t>
            </a:r>
            <a:r>
              <a:rPr lang="en-US" dirty="0"/>
              <a:t>to stop secession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November 1860 to March 1861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believe secession is legal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648200" cy="1252728"/>
          </a:xfrm>
        </p:spPr>
        <p:txBody>
          <a:bodyPr/>
          <a:lstStyle/>
          <a:p>
            <a:r>
              <a:rPr lang="en-US" dirty="0" smtClean="0"/>
              <a:t>Secession!</a:t>
            </a:r>
            <a:endParaRPr lang="en-US" dirty="0"/>
          </a:p>
        </p:txBody>
      </p:sp>
      <p:pic>
        <p:nvPicPr>
          <p:cNvPr id="4" name="Picture 6" descr="http://www.ushistory.org/us/images/0000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7782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8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3916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</a:t>
            </a:r>
            <a:r>
              <a:rPr lang="en-US" dirty="0" smtClean="0"/>
              <a:t>gasp attempt </a:t>
            </a:r>
            <a:r>
              <a:rPr lang="en-US" dirty="0"/>
              <a:t>to avoid a major crisis</a:t>
            </a:r>
          </a:p>
          <a:p>
            <a:r>
              <a:rPr lang="en-US" dirty="0" smtClean="0"/>
              <a:t>Hope </a:t>
            </a:r>
            <a:r>
              <a:rPr lang="en-US" dirty="0"/>
              <a:t>to calm southern fears: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return of the Missouri Compromise idea</a:t>
            </a:r>
          </a:p>
          <a:p>
            <a:r>
              <a:rPr lang="en-US" dirty="0" smtClean="0"/>
              <a:t>Slavery </a:t>
            </a:r>
            <a:r>
              <a:rPr lang="en-US" dirty="0"/>
              <a:t>prohibited in territories north of 36°30′</a:t>
            </a:r>
          </a:p>
          <a:p>
            <a:r>
              <a:rPr lang="en-US" dirty="0" smtClean="0"/>
              <a:t>Slavery </a:t>
            </a:r>
            <a:r>
              <a:rPr lang="en-US" dirty="0"/>
              <a:t>allowed in territories south of 36°30′</a:t>
            </a:r>
          </a:p>
          <a:p>
            <a:pPr lvl="1"/>
            <a:r>
              <a:rPr lang="en-US" dirty="0" smtClean="0"/>
              <a:t>Lincoln </a:t>
            </a:r>
            <a:r>
              <a:rPr lang="en-US" dirty="0"/>
              <a:t>rejects this</a:t>
            </a:r>
          </a:p>
          <a:p>
            <a:r>
              <a:rPr lang="en-US" dirty="0" smtClean="0"/>
              <a:t>Position </a:t>
            </a:r>
            <a:r>
              <a:rPr lang="en-US" dirty="0"/>
              <a:t>of Republican party was no </a:t>
            </a:r>
            <a:r>
              <a:rPr lang="en-US" dirty="0" smtClean="0"/>
              <a:t>extension of </a:t>
            </a:r>
            <a:r>
              <a:rPr lang="en-US" dirty="0"/>
              <a:t>slavery in the territories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Before </a:t>
            </a:r>
            <a:r>
              <a:rPr lang="en-US" b="1" u="sng" dirty="0">
                <a:solidFill>
                  <a:srgbClr val="FF0000"/>
                </a:solidFill>
              </a:rPr>
              <a:t>Lincoln even takes office </a:t>
            </a:r>
            <a:r>
              <a:rPr lang="en-US" b="1" u="sng" dirty="0" smtClean="0">
                <a:solidFill>
                  <a:srgbClr val="FF0000"/>
                </a:solidFill>
              </a:rPr>
              <a:t>7 southern </a:t>
            </a:r>
            <a:r>
              <a:rPr lang="en-US" b="1" u="sng" dirty="0">
                <a:solidFill>
                  <a:srgbClr val="FF0000"/>
                </a:solidFill>
              </a:rPr>
              <a:t>states have left the union!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Crittenden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FORT SUMTER: WAR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40" y="1676400"/>
            <a:ext cx="7658060" cy="4419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7 </a:t>
            </a:r>
            <a:r>
              <a:rPr lang="en-US" b="1" dirty="0"/>
              <a:t>southern states had </a:t>
            </a:r>
            <a:r>
              <a:rPr lang="en-US" b="1" dirty="0" smtClean="0"/>
              <a:t>already left </a:t>
            </a:r>
            <a:r>
              <a:rPr lang="en-US" b="1" dirty="0"/>
              <a:t>the Union before </a:t>
            </a:r>
            <a:r>
              <a:rPr lang="en-US" b="1" dirty="0" smtClean="0"/>
              <a:t>Lincoln took </a:t>
            </a:r>
            <a:r>
              <a:rPr lang="en-US" b="1" dirty="0"/>
              <a:t>office in March 1861</a:t>
            </a:r>
          </a:p>
          <a:p>
            <a:r>
              <a:rPr lang="en-US" b="1" dirty="0" smtClean="0"/>
              <a:t>Lincoln’s </a:t>
            </a:r>
            <a:r>
              <a:rPr lang="en-US" b="1" dirty="0"/>
              <a:t>Inaugural </a:t>
            </a:r>
            <a:r>
              <a:rPr lang="en-US" b="1" dirty="0" smtClean="0"/>
              <a:t>Address: pledged </a:t>
            </a:r>
            <a:r>
              <a:rPr lang="en-US" b="1" u="sng" dirty="0"/>
              <a:t>NOT</a:t>
            </a:r>
            <a:r>
              <a:rPr lang="en-US" b="1" dirty="0"/>
              <a:t> to interfere </a:t>
            </a:r>
            <a:r>
              <a:rPr lang="en-US" b="1" dirty="0" smtClean="0"/>
              <a:t>with slavery</a:t>
            </a:r>
            <a:endParaRPr lang="en-US" b="1" dirty="0"/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right of secession</a:t>
            </a:r>
          </a:p>
          <a:p>
            <a:r>
              <a:rPr lang="en-US" b="1" dirty="0" smtClean="0"/>
              <a:t>Lincoln </a:t>
            </a:r>
            <a:r>
              <a:rPr lang="en-US" b="1" dirty="0"/>
              <a:t>says </a:t>
            </a:r>
            <a:r>
              <a:rPr lang="en-US" b="1" dirty="0" smtClean="0"/>
              <a:t>sending </a:t>
            </a:r>
          </a:p>
          <a:p>
            <a:pPr marL="0" indent="0">
              <a:buNone/>
            </a:pPr>
            <a:r>
              <a:rPr lang="en-US" b="1" dirty="0" smtClean="0"/>
              <a:t>provisions </a:t>
            </a:r>
            <a:r>
              <a:rPr lang="en-US" b="1" dirty="0"/>
              <a:t>to Fort Sumter</a:t>
            </a:r>
          </a:p>
          <a:p>
            <a:pPr lvl="1"/>
            <a:r>
              <a:rPr lang="en-US" b="1" dirty="0" smtClean="0"/>
              <a:t>Not </a:t>
            </a:r>
            <a:r>
              <a:rPr lang="en-US" b="1" dirty="0"/>
              <a:t>reinforcements</a:t>
            </a:r>
          </a:p>
          <a:p>
            <a:r>
              <a:rPr lang="en-US" b="1" dirty="0"/>
              <a:t>Confederacy attacks Fort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Sumter in </a:t>
            </a:r>
            <a:r>
              <a:rPr lang="en-US" b="1" dirty="0"/>
              <a:t>April 1861</a:t>
            </a:r>
          </a:p>
          <a:p>
            <a:pPr lvl="1"/>
            <a:r>
              <a:rPr lang="en-US" b="1" dirty="0" smtClean="0"/>
              <a:t>Civil </a:t>
            </a:r>
            <a:r>
              <a:rPr lang="en-US" b="1" dirty="0"/>
              <a:t>War begins!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5" y="3403785"/>
            <a:ext cx="4419600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2548</TotalTime>
  <Words>1214</Words>
  <Application>Microsoft Office PowerPoint</Application>
  <PresentationFormat>On-screen Show (4:3)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Brush Script MT</vt:lpstr>
      <vt:lpstr>Calibri</vt:lpstr>
      <vt:lpstr>Candara</vt:lpstr>
      <vt:lpstr>Symbol</vt:lpstr>
      <vt:lpstr>Wingdings</vt:lpstr>
      <vt:lpstr>Waveform</vt:lpstr>
      <vt:lpstr>Chapter 14 – Two Societies at War, 1861-1865</vt:lpstr>
      <vt:lpstr>PowerPoint Presentation</vt:lpstr>
      <vt:lpstr>Do Now:  Do Now: “It is enough to make the whole world start to see awful amount of death and destruction that now stalks abroad.  Daily for the past two months has the work progressed and I see no signs of a remission till one or both the armies are destroyed… I begin to regard the death and mangling of a couple of thousand men as a small affair, a kind of morning dash-and it may be well that we become so hardened.”  -General William T. Sherman, June 30, 1864</vt:lpstr>
      <vt:lpstr>PowerPoint Presentation</vt:lpstr>
      <vt:lpstr>Election of 1860</vt:lpstr>
      <vt:lpstr>Results</vt:lpstr>
      <vt:lpstr>Secession!</vt:lpstr>
      <vt:lpstr>Crittenden Compromise</vt:lpstr>
      <vt:lpstr>FORT SUMTER: WAR STARTS</vt:lpstr>
      <vt:lpstr>Impact</vt:lpstr>
      <vt:lpstr>Border States</vt:lpstr>
      <vt:lpstr>North: The Union</vt:lpstr>
      <vt:lpstr>South: Confederate States</vt:lpstr>
      <vt:lpstr>MOBILIZING FOR WAR: NORTH</vt:lpstr>
      <vt:lpstr>Lincoln not fighting to end slavery</vt:lpstr>
      <vt:lpstr>Emancipation</vt:lpstr>
      <vt:lpstr>Emancipation  Proclamation</vt:lpstr>
      <vt:lpstr>African  Americans</vt:lpstr>
      <vt:lpstr>Executive  Power</vt:lpstr>
      <vt:lpstr>Politics</vt:lpstr>
      <vt:lpstr>Republican majority in Congress</vt:lpstr>
      <vt:lpstr>Impact of  War</vt:lpstr>
      <vt:lpstr>Surrender at Appomattox: April 9th 1865</vt:lpstr>
      <vt:lpstr>Lincoln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– The Sectional Crisis</dc:title>
  <dc:creator>Owner</dc:creator>
  <cp:lastModifiedBy>JOHN MULLER</cp:lastModifiedBy>
  <cp:revision>27</cp:revision>
  <dcterms:created xsi:type="dcterms:W3CDTF">2015-08-29T23:20:58Z</dcterms:created>
  <dcterms:modified xsi:type="dcterms:W3CDTF">2016-12-05T13:18:08Z</dcterms:modified>
</cp:coreProperties>
</file>